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p:sldMasterIdLst>
    <p:sldMasterId id="2147483648" r:id="rId1"/>
  </p:sldMasterIdLst>
  <p:notesMasterIdLst>
    <p:notesMasterId r:id="rId22"/>
  </p:notesMasterIdLst>
  <p:handoutMasterIdLst>
    <p:handoutMasterId r:id="rId23"/>
  </p:handoutMasterIdLst>
  <p:sldIdLst>
    <p:sldId id="256" r:id="rId2"/>
    <p:sldId id="267" r:id="rId3"/>
    <p:sldId id="276" r:id="rId4"/>
    <p:sldId id="257" r:id="rId5"/>
    <p:sldId id="258" r:id="rId6"/>
    <p:sldId id="283" r:id="rId7"/>
    <p:sldId id="274" r:id="rId8"/>
    <p:sldId id="259" r:id="rId9"/>
    <p:sldId id="281" r:id="rId10"/>
    <p:sldId id="277" r:id="rId11"/>
    <p:sldId id="280" r:id="rId12"/>
    <p:sldId id="282" r:id="rId13"/>
    <p:sldId id="275" r:id="rId14"/>
    <p:sldId id="279" r:id="rId15"/>
    <p:sldId id="260" r:id="rId16"/>
    <p:sldId id="261" r:id="rId17"/>
    <p:sldId id="262" r:id="rId18"/>
    <p:sldId id="263" r:id="rId19"/>
    <p:sldId id="264" r:id="rId20"/>
    <p:sldId id="266" r:id="rId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2"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76"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1E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94124" autoAdjust="0"/>
  </p:normalViewPr>
  <p:slideViewPr>
    <p:cSldViewPr>
      <p:cViewPr varScale="1">
        <p:scale>
          <a:sx n="114" d="100"/>
          <a:sy n="114" d="100"/>
        </p:scale>
        <p:origin x="1524" y="108"/>
      </p:cViewPr>
      <p:guideLst>
        <p:guide orient="horz" pos="482"/>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3300"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CA9DF7C2-6016-4494-BAE0-C42E79F2538E}" type="datetimeFigureOut">
              <a:rPr kumimoji="1" lang="ja-JP" altLang="en-US" smtClean="0"/>
              <a:pPr/>
              <a:t>2025/3/6</a:t>
            </a:fld>
            <a:endParaRPr kumimoji="1" lang="ja-JP" altLang="en-US"/>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4EAF3095-42AE-4FB5-8863-3709F1F22836}" type="slidenum">
              <a:rPr kumimoji="1" lang="ja-JP" altLang="en-US" smtClean="0"/>
              <a:pPr/>
              <a:t>‹#›</a:t>
            </a:fld>
            <a:endParaRPr kumimoji="1" lang="ja-JP" altLang="en-US"/>
          </a:p>
        </p:txBody>
      </p:sp>
    </p:spTree>
    <p:extLst>
      <p:ext uri="{BB962C8B-B14F-4D97-AF65-F5344CB8AC3E}">
        <p14:creationId xmlns:p14="http://schemas.microsoft.com/office/powerpoint/2010/main" val="765842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5D4A72F-F3E9-4CDF-9F67-F63734137D8B}" type="datetimeFigureOut">
              <a:rPr kumimoji="1" lang="ja-JP" altLang="en-US" smtClean="0"/>
              <a:pPr/>
              <a:t>2025/3/6</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BFBC375-A1DB-40FF-8A8D-2EB9DDD0007B}" type="slidenum">
              <a:rPr kumimoji="1" lang="ja-JP" altLang="en-US" smtClean="0"/>
              <a:pPr/>
              <a:t>‹#›</a:t>
            </a:fld>
            <a:endParaRPr kumimoji="1" lang="ja-JP" altLang="en-US"/>
          </a:p>
        </p:txBody>
      </p:sp>
    </p:spTree>
    <p:extLst>
      <p:ext uri="{BB962C8B-B14F-4D97-AF65-F5344CB8AC3E}">
        <p14:creationId xmlns:p14="http://schemas.microsoft.com/office/powerpoint/2010/main" val="36381917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a:p>
        </p:txBody>
      </p:sp>
      <p:sp>
        <p:nvSpPr>
          <p:cNvPr id="4" name="スライド番号プレースホルダー 3"/>
          <p:cNvSpPr>
            <a:spLocks noGrp="1"/>
          </p:cNvSpPr>
          <p:nvPr>
            <p:ph type="sldNum" sz="quarter" idx="5"/>
          </p:nvPr>
        </p:nvSpPr>
        <p:spPr/>
        <p:txBody>
          <a:bodyPr/>
          <a:lstStyle/>
          <a:p>
            <a:pPr>
              <a:defRPr/>
            </a:pPr>
            <a:fld id="{A763FDF9-37BD-4D2B-AB95-E59A7A4EABD0}" type="slidenum">
              <a:rPr lang="ja-JP" altLang="en-US" smtClean="0"/>
              <a:pPr>
                <a:defRPr/>
              </a:pPr>
              <a:t>1</a:t>
            </a:fld>
            <a:endParaRPr lang="ja-JP" altLang="en-US"/>
          </a:p>
        </p:txBody>
      </p:sp>
    </p:spTree>
    <p:extLst>
      <p:ext uri="{BB962C8B-B14F-4D97-AF65-F5344CB8AC3E}">
        <p14:creationId xmlns:p14="http://schemas.microsoft.com/office/powerpoint/2010/main" val="4178588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C375-A1DB-40FF-8A8D-2EB9DDD0007B}" type="slidenum">
              <a:rPr kumimoji="1" lang="ja-JP" altLang="en-US" smtClean="0"/>
              <a:pPr/>
              <a:t>3</a:t>
            </a:fld>
            <a:endParaRPr kumimoji="1" lang="ja-JP" altLang="en-US"/>
          </a:p>
        </p:txBody>
      </p:sp>
    </p:spTree>
    <p:extLst>
      <p:ext uri="{BB962C8B-B14F-4D97-AF65-F5344CB8AC3E}">
        <p14:creationId xmlns:p14="http://schemas.microsoft.com/office/powerpoint/2010/main" val="36704835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10" name="Picture 2"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7628400" y="5706000"/>
            <a:ext cx="990674" cy="748800"/>
          </a:xfrm>
          <a:prstGeom prst="rect">
            <a:avLst/>
          </a:prstGeom>
          <a:noFill/>
        </p:spPr>
      </p:pic>
      <p:cxnSp>
        <p:nvCxnSpPr>
          <p:cNvPr id="9" name="直線コネクタ 8"/>
          <p:cNvCxnSpPr/>
          <p:nvPr userDrawn="1"/>
        </p:nvCxnSpPr>
        <p:spPr>
          <a:xfrm>
            <a:off x="251520" y="3429000"/>
            <a:ext cx="864096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15" name="タイトル 1"/>
          <p:cNvSpPr>
            <a:spLocks noGrp="1"/>
          </p:cNvSpPr>
          <p:nvPr>
            <p:ph type="ctrTitle"/>
          </p:nvPr>
        </p:nvSpPr>
        <p:spPr>
          <a:xfrm>
            <a:off x="360000" y="1916833"/>
            <a:ext cx="7772400" cy="576063"/>
          </a:xfrm>
        </p:spPr>
        <p:txBody>
          <a:bodyPr>
            <a:noAutofit/>
          </a:bodyPr>
          <a:lstStyle>
            <a:lvl1pPr algn="l">
              <a:defRPr sz="2800"/>
            </a:lvl1pPr>
          </a:lstStyle>
          <a:p>
            <a:r>
              <a:rPr kumimoji="1" lang="ja-JP" altLang="en-US"/>
              <a:t>マスタ タイトルの書式設定</a:t>
            </a:r>
            <a:endParaRPr kumimoji="1" lang="ja-JP" altLang="en-US" dirty="0"/>
          </a:p>
        </p:txBody>
      </p:sp>
      <p:sp>
        <p:nvSpPr>
          <p:cNvPr id="16" name="サブタイトル 2"/>
          <p:cNvSpPr>
            <a:spLocks noGrp="1"/>
          </p:cNvSpPr>
          <p:nvPr>
            <p:ph type="subTitle" idx="1"/>
          </p:nvPr>
        </p:nvSpPr>
        <p:spPr>
          <a:xfrm>
            <a:off x="360000" y="2420888"/>
            <a:ext cx="6400800" cy="576064"/>
          </a:xfrm>
        </p:spPr>
        <p:txBody>
          <a:bodyPr>
            <a:normAutofit/>
          </a:bodyPr>
          <a:lstStyle>
            <a:lvl1pPr marL="0" indent="0" algn="l">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endParaRPr kumimoji="1" lang="ja-JP" altLang="en-US" dirty="0"/>
          </a:p>
        </p:txBody>
      </p:sp>
      <p:sp>
        <p:nvSpPr>
          <p:cNvPr id="17" name="日付プレースホルダ 3"/>
          <p:cNvSpPr>
            <a:spLocks noGrp="1"/>
          </p:cNvSpPr>
          <p:nvPr>
            <p:ph type="dt" sz="half" idx="10"/>
          </p:nvPr>
        </p:nvSpPr>
        <p:spPr>
          <a:xfrm>
            <a:off x="360000" y="2996952"/>
            <a:ext cx="1944216" cy="365125"/>
          </a:xfrm>
        </p:spPr>
        <p:txBody>
          <a:bodyPr/>
          <a:lstStyle>
            <a:lvl1pPr algn="r">
              <a:defRPr>
                <a:solidFill>
                  <a:schemeClr val="tx1"/>
                </a:solidFill>
              </a:defRPr>
            </a:lvl1pPr>
          </a:lstStyle>
          <a:p>
            <a:pPr algn="l"/>
            <a:fld id="{7444138F-62A3-4B86-A2F7-641F320627C1}" type="datetime5">
              <a:rPr lang="ja-JP" altLang="en-US" smtClean="0"/>
              <a:t>2025/03/06</a:t>
            </a:fld>
            <a:endParaRPr lang="ja-JP" altLang="en-US" dirty="0"/>
          </a:p>
        </p:txBody>
      </p:sp>
      <p:sp>
        <p:nvSpPr>
          <p:cNvPr id="18" name="テキスト プレースホルダ 18"/>
          <p:cNvSpPr>
            <a:spLocks noGrp="1"/>
          </p:cNvSpPr>
          <p:nvPr>
            <p:ph type="body" sz="quarter" idx="13"/>
          </p:nvPr>
        </p:nvSpPr>
        <p:spPr>
          <a:xfrm>
            <a:off x="360000" y="1440000"/>
            <a:ext cx="5328270" cy="431950"/>
          </a:xfrm>
        </p:spPr>
        <p:txBody>
          <a:bodyPr>
            <a:normAutofit/>
          </a:bodyPr>
          <a:lstStyle>
            <a:lvl1pPr>
              <a:buNone/>
              <a:defRPr sz="1500" baseline="0"/>
            </a:lvl1pPr>
          </a:lstStyle>
          <a:p>
            <a:pPr lvl="0"/>
            <a:r>
              <a:rPr kumimoji="1" lang="ja-JP" altLang="en-US"/>
              <a:t>マスタ テキストの書式設定</a:t>
            </a:r>
          </a:p>
        </p:txBody>
      </p:sp>
    </p:spTree>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4"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5"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6" name="直線コネクタ 5"/>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274638"/>
            <a:ext cx="8229600" cy="427362"/>
          </a:xfrm>
        </p:spPr>
        <p:txBody>
          <a:bodyPr>
            <a:noAutofit/>
          </a:bodyPr>
          <a:lstStyle>
            <a:lvl1pPr>
              <a:defRPr sz="3200"/>
            </a:lvl1pPr>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860006"/>
            <a:ext cx="8229600" cy="5266157"/>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pic>
        <p:nvPicPr>
          <p:cNvPr id="4"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5"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6" name="直線コネクタ 5"/>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縦書きタイトル 1"/>
          <p:cNvSpPr>
            <a:spLocks noGrp="1"/>
          </p:cNvSpPr>
          <p:nvPr>
            <p:ph type="title" orient="vert"/>
          </p:nvPr>
        </p:nvSpPr>
        <p:spPr>
          <a:xfrm>
            <a:off x="6629400" y="909119"/>
            <a:ext cx="2057400" cy="5217044"/>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909119"/>
            <a:ext cx="6019800" cy="5217044"/>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8"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7"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sp>
        <p:nvSpPr>
          <p:cNvPr id="12" name="テキスト プレースホルダ 18"/>
          <p:cNvSpPr>
            <a:spLocks noGrp="1"/>
          </p:cNvSpPr>
          <p:nvPr>
            <p:ph type="body" sz="quarter" idx="13"/>
          </p:nvPr>
        </p:nvSpPr>
        <p:spPr>
          <a:xfrm>
            <a:off x="323850" y="332754"/>
            <a:ext cx="5328270" cy="431950"/>
          </a:xfrm>
        </p:spPr>
        <p:txBody>
          <a:bodyPr>
            <a:normAutofit/>
          </a:bodyPr>
          <a:lstStyle>
            <a:lvl1pPr>
              <a:buNone/>
              <a:defRPr sz="1800"/>
            </a:lvl1pPr>
          </a:lstStyle>
          <a:p>
            <a:pPr lvl="0"/>
            <a:r>
              <a:rPr kumimoji="1" lang="ja-JP" altLang="en-US"/>
              <a:t>マスタ テキストの書式設定</a:t>
            </a:r>
          </a:p>
        </p:txBody>
      </p:sp>
      <p:cxnSp>
        <p:nvCxnSpPr>
          <p:cNvPr id="15" name="直線コネクタ 14"/>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4"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5"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6" name="直線コネクタ 5"/>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274638"/>
            <a:ext cx="8229600" cy="427362"/>
          </a:xfrm>
        </p:spPr>
        <p:txBody>
          <a:bodyPr>
            <a:noAutofit/>
          </a:bodyPr>
          <a:lstStyle>
            <a:lvl1pPr>
              <a:defRPr sz="3200"/>
            </a:lvl1pPr>
          </a:lstStyle>
          <a:p>
            <a:r>
              <a:rPr kumimoji="1" lang="ja-JP" altLang="en-US"/>
              <a:t>マスタ タイトルの書式設定</a:t>
            </a:r>
          </a:p>
        </p:txBody>
      </p:sp>
      <p:sp>
        <p:nvSpPr>
          <p:cNvPr id="3" name="コンテンツ プレースホルダ 2"/>
          <p:cNvSpPr>
            <a:spLocks noGrp="1"/>
          </p:cNvSpPr>
          <p:nvPr>
            <p:ph idx="1"/>
          </p:nvPr>
        </p:nvSpPr>
        <p:spPr>
          <a:xfrm>
            <a:off x="457200" y="860006"/>
            <a:ext cx="8229600" cy="5266157"/>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pic>
        <p:nvPicPr>
          <p:cNvPr id="4"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5"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6" name="直線コネクタ 5"/>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9"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5"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6"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7" name="直線コネクタ 6"/>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274638"/>
            <a:ext cx="8229600" cy="427362"/>
          </a:xfrm>
        </p:spPr>
        <p:txBody>
          <a:bodyPr>
            <a:noAutofit/>
          </a:bodyPr>
          <a:lstStyle>
            <a:lvl1pPr>
              <a:defRPr sz="3200"/>
            </a:lvl1pPr>
          </a:lstStyle>
          <a:p>
            <a:r>
              <a:rPr kumimoji="1" lang="ja-JP" altLang="en-US"/>
              <a:t>マスタ タイトルの書式設定</a:t>
            </a:r>
          </a:p>
        </p:txBody>
      </p:sp>
      <p:sp>
        <p:nvSpPr>
          <p:cNvPr id="3" name="コンテンツ プレースホルダ 2"/>
          <p:cNvSpPr>
            <a:spLocks noGrp="1"/>
          </p:cNvSpPr>
          <p:nvPr>
            <p:ph sz="half" idx="1"/>
          </p:nvPr>
        </p:nvSpPr>
        <p:spPr>
          <a:xfrm>
            <a:off x="457200" y="838526"/>
            <a:ext cx="4038600" cy="5287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838524"/>
            <a:ext cx="4038600" cy="52876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7"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8"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9" name="直線コネクタ 8"/>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274638"/>
            <a:ext cx="8229600" cy="427362"/>
          </a:xfrm>
        </p:spPr>
        <p:txBody>
          <a:bodyPr>
            <a:noAutofit/>
          </a:bodyPr>
          <a:lstStyle>
            <a:lvl1pPr>
              <a:defRPr sz="3200"/>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83671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1611185"/>
            <a:ext cx="4040188" cy="451497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83671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1611185"/>
            <a:ext cx="4041775" cy="451497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2"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3"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4"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5" name="直線コネクタ 4"/>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274638"/>
            <a:ext cx="8229600" cy="427362"/>
          </a:xfrm>
        </p:spPr>
        <p:txBody>
          <a:bodyPr>
            <a:noAutofit/>
          </a:bodyPr>
          <a:lstStyle>
            <a:lvl1pPr>
              <a:defRPr sz="3200"/>
            </a:lvl1pPr>
          </a:lstStyle>
          <a:p>
            <a:r>
              <a:rPr kumimoji="1" lang="ja-JP" altLang="en-US"/>
              <a:t>マスタ タイトルの書式設定</a:t>
            </a:r>
          </a:p>
        </p:txBody>
      </p:sp>
      <p:sp>
        <p:nvSpPr>
          <p:cNvPr id="8"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8"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9"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10" name="直線コネクタ 9"/>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836712"/>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838526"/>
            <a:ext cx="5111750" cy="5287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2133474"/>
            <a:ext cx="3008313" cy="39926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1"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5" name="Picture 4" descr="C:\Users\01004853\Desktop\ロゴマニュアル\0314_TEPCO_Basic_Elements\PGC_symbol\pgc_symbol_jpg\pgc_symbol_s.jpg"/>
          <p:cNvPicPr>
            <a:picLocks noChangeAspect="1" noChangeArrowheads="1"/>
          </p:cNvPicPr>
          <p:nvPr userDrawn="1"/>
        </p:nvPicPr>
        <p:blipFill>
          <a:blip r:embed="rId2"/>
          <a:srcRect/>
          <a:stretch>
            <a:fillRect/>
          </a:stretch>
        </p:blipFill>
        <p:spPr bwMode="auto">
          <a:xfrm>
            <a:off x="8121600" y="6071744"/>
            <a:ext cx="600120" cy="453600"/>
          </a:xfrm>
          <a:prstGeom prst="rect">
            <a:avLst/>
          </a:prstGeom>
          <a:noFill/>
        </p:spPr>
      </p:pic>
      <p:sp>
        <p:nvSpPr>
          <p:cNvPr id="6" name="スライド番号プレースホルダ 5"/>
          <p:cNvSpPr>
            <a:spLocks noGrp="1"/>
          </p:cNvSpPr>
          <p:nvPr>
            <p:ph type="sldNum" sz="quarter" idx="12"/>
          </p:nvPr>
        </p:nvSpPr>
        <p:spPr>
          <a:xfrm>
            <a:off x="6686872" y="116632"/>
            <a:ext cx="2133600" cy="365125"/>
          </a:xfrm>
        </p:spPr>
        <p:txBody>
          <a:bodyPr/>
          <a:lstStyle>
            <a:lvl1pPr>
              <a:defRPr>
                <a:solidFill>
                  <a:schemeClr val="tx1"/>
                </a:solidFill>
              </a:defRPr>
            </a:lvl1pPr>
          </a:lstStyle>
          <a:p>
            <a:fld id="{487A52DD-E1E1-4D6B-9ADD-D82D8699C3D4}" type="slidenum">
              <a:rPr lang="ja-JP" altLang="en-US" smtClean="0"/>
              <a:pPr/>
              <a:t>‹#›</a:t>
            </a:fld>
            <a:endParaRPr lang="ja-JP" altLang="en-US" dirty="0"/>
          </a:p>
        </p:txBody>
      </p:sp>
      <p:cxnSp>
        <p:nvCxnSpPr>
          <p:cNvPr id="7" name="直線コネクタ 6"/>
          <p:cNvCxnSpPr/>
          <p:nvPr userDrawn="1"/>
        </p:nvCxnSpPr>
        <p:spPr>
          <a:xfrm>
            <a:off x="252000" y="702000"/>
            <a:ext cx="8640000" cy="0"/>
          </a:xfrm>
          <a:prstGeom prst="line">
            <a:avLst/>
          </a:prstGeom>
          <a:ln w="38100">
            <a:solidFill>
              <a:srgbClr val="EB1E1E"/>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792489"/>
            <a:ext cx="5486400" cy="393508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 name="フッター プレースホルダ 19"/>
          <p:cNvSpPr txBox="1">
            <a:spLocks/>
          </p:cNvSpPr>
          <p:nvPr userDrawn="1"/>
        </p:nvSpPr>
        <p:spPr>
          <a:xfrm>
            <a:off x="323528" y="6265863"/>
            <a:ext cx="3527425" cy="365125"/>
          </a:xfrm>
          <a:prstGeom prst="rect">
            <a:avLst/>
          </a:prstGeom>
        </p:spPr>
        <p:txBody>
          <a:bodyPr anchor="ctr"/>
          <a:lstStyle/>
          <a:p>
            <a:r>
              <a:rPr lang="ja-JP" altLang="en-US" sz="900" dirty="0">
                <a:solidFill>
                  <a:srgbClr val="898989"/>
                </a:solidFill>
              </a:rPr>
              <a:t>＠</a:t>
            </a:r>
            <a:r>
              <a:rPr lang="en-US" altLang="ja-JP" sz="900" dirty="0">
                <a:solidFill>
                  <a:srgbClr val="898989"/>
                </a:solidFill>
              </a:rPr>
              <a:t>2022</a:t>
            </a:r>
            <a:r>
              <a:rPr lang="en-US" altLang="ja-JP" sz="900" baseline="0" dirty="0">
                <a:solidFill>
                  <a:srgbClr val="898989"/>
                </a:solidFill>
              </a:rPr>
              <a:t> </a:t>
            </a:r>
            <a:r>
              <a:rPr lang="en-US" altLang="ja-JP" sz="900" baseline="0" dirty="0" err="1">
                <a:solidFill>
                  <a:srgbClr val="898989"/>
                </a:solidFill>
              </a:rPr>
              <a:t>TEpCO</a:t>
            </a:r>
            <a:r>
              <a:rPr lang="en-US" altLang="ja-JP" sz="900" baseline="0" dirty="0">
                <a:solidFill>
                  <a:srgbClr val="898989"/>
                </a:solidFill>
              </a:rPr>
              <a:t> power Grid, INC.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fld id="{821B7C9E-50DC-4133-BCDC-97E77D656766}" type="datetime1">
              <a:rPr lang="ja-JP" altLang="en-US" smtClean="0"/>
              <a:pPr/>
              <a:t>2025/3/6</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dirty="0"/>
              <a:t>©</a:t>
            </a:r>
            <a:r>
              <a:rPr lang="en-US" altLang="ja-JP" dirty="0" err="1"/>
              <a:t>TEpCO</a:t>
            </a:r>
            <a:r>
              <a:rPr lang="en-US" altLang="ja-JP" dirty="0"/>
              <a:t> power Grid, Inc. </a:t>
            </a:r>
            <a:br>
              <a:rPr lang="en-US" altLang="ja-JP" dirty="0"/>
            </a:br>
            <a:r>
              <a:rPr lang="en-US" altLang="ja-JP" dirty="0"/>
              <a:t>All Rights Reserved.</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defRPr>
            </a:lvl1pPr>
          </a:lstStyle>
          <a:p>
            <a:fld id="{487A52DD-E1E1-4D6B-9ADD-D82D8699C3D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necho.meti.go.jp/category/electricity_and_gas/electric/summary/regulations/zikotakusou/zikotakusou.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enecho.meti.go.jp/category/electricity_and_gas/electric/summary/regulations/zikotakusou/faq/faq.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tepco.co.jp/pg/consignment/retailservice/pdf/jikotakusou.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wmf"/><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s://www.meti.go.jp/shingikai/enecho/denryoku_gas/denryoku_gas/068.html"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764704"/>
            <a:ext cx="7772400" cy="1296144"/>
          </a:xfrm>
        </p:spPr>
        <p:txBody>
          <a:bodyPr/>
          <a:lstStyle/>
          <a:p>
            <a:r>
              <a:rPr lang="ja-JP" altLang="en-US" dirty="0">
                <a:latin typeface="Meiryo UI" panose="020B0604030504040204" pitchFamily="50" charset="-128"/>
                <a:ea typeface="Meiryo UI" panose="020B0604030504040204" pitchFamily="50" charset="-128"/>
              </a:rPr>
              <a:t>自己託送開始に向けた事前確認事項について</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（契約の要件等確認フォーマット）</a:t>
            </a:r>
          </a:p>
        </p:txBody>
      </p:sp>
      <p:sp>
        <p:nvSpPr>
          <p:cNvPr id="5" name="テキスト ボックス 4"/>
          <p:cNvSpPr txBox="1"/>
          <p:nvPr/>
        </p:nvSpPr>
        <p:spPr>
          <a:xfrm>
            <a:off x="287524" y="3471395"/>
            <a:ext cx="8568952" cy="2031325"/>
          </a:xfrm>
          <a:prstGeom prst="rect">
            <a:avLst/>
          </a:prstGeom>
          <a:no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留意事項</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・自己託送を希望される方に関しましては弊社</a:t>
            </a:r>
            <a:r>
              <a:rPr lang="en-US" altLang="ja-JP" dirty="0">
                <a:latin typeface="Meiryo UI" panose="020B0604030504040204" pitchFamily="50" charset="-128"/>
                <a:ea typeface="Meiryo UI" panose="020B0604030504040204" pitchFamily="50" charset="-128"/>
              </a:rPr>
              <a:t>HP</a:t>
            </a:r>
            <a:r>
              <a:rPr lang="ja-JP" altLang="en-US" dirty="0">
                <a:latin typeface="Meiryo UI" panose="020B0604030504040204" pitchFamily="50" charset="-128"/>
                <a:ea typeface="Meiryo UI" panose="020B0604030504040204" pitchFamily="50" charset="-128"/>
              </a:rPr>
              <a:t>「自己託送に係るお手続きについて」をご一</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読ください。</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・本様式は自己託送を目的とした各基本契約の締結に向けて，「契約の要件」を満たすかを</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お申込み前に確認させていただくものとなります。</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・本様式の内容を確認させていただいたうえで，「契約の要件」を満たす</a:t>
            </a:r>
            <a:r>
              <a:rPr lang="ja-JP" altLang="en-US" dirty="0">
                <a:latin typeface="Meiryo UI" panose="020B0604030504040204" pitchFamily="50" charset="-128"/>
                <a:ea typeface="Meiryo UI" panose="020B0604030504040204" pitchFamily="50" charset="-128"/>
              </a:rPr>
              <a:t>見込みがあると弊社が</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回答した</a:t>
            </a:r>
            <a:r>
              <a:rPr kumimoji="1" lang="ja-JP" altLang="en-US" dirty="0">
                <a:latin typeface="Meiryo UI" panose="020B0604030504040204" pitchFamily="50" charset="-128"/>
                <a:ea typeface="Meiryo UI" panose="020B0604030504040204" pitchFamily="50" charset="-128"/>
              </a:rPr>
              <a:t>お申込みについては，別途，</a:t>
            </a:r>
            <a:r>
              <a:rPr lang="ja-JP" altLang="en-US" dirty="0">
                <a:latin typeface="Meiryo UI" panose="020B0604030504040204" pitchFamily="50" charset="-128"/>
                <a:ea typeface="Meiryo UI" panose="020B0604030504040204" pitchFamily="50" charset="-128"/>
              </a:rPr>
              <a:t>基本契約</a:t>
            </a:r>
            <a:r>
              <a:rPr kumimoji="1" lang="ja-JP" altLang="en-US" dirty="0">
                <a:latin typeface="Meiryo UI" panose="020B0604030504040204" pitchFamily="50" charset="-128"/>
                <a:ea typeface="Meiryo UI" panose="020B0604030504040204" pitchFamily="50" charset="-128"/>
              </a:rPr>
              <a:t>申込書等の提出をお願いいたします。</a:t>
            </a:r>
            <a:endParaRPr kumimoji="1" lang="en-US" altLang="ja-JP" dirty="0">
              <a:latin typeface="Meiryo UI" panose="020B0604030504040204" pitchFamily="50" charset="-128"/>
              <a:ea typeface="Meiryo UI" panose="020B0604030504040204" pitchFamily="50" charset="-128"/>
            </a:endParaRPr>
          </a:p>
        </p:txBody>
      </p:sp>
      <p:sp>
        <p:nvSpPr>
          <p:cNvPr id="4" name="正方形/長方形 3"/>
          <p:cNvSpPr/>
          <p:nvPr/>
        </p:nvSpPr>
        <p:spPr>
          <a:xfrm>
            <a:off x="287524" y="5481463"/>
            <a:ext cx="8568952" cy="584775"/>
          </a:xfrm>
          <a:prstGeom prst="rect">
            <a:avLst/>
          </a:prstGeom>
        </p:spPr>
        <p:txBody>
          <a:bodyPr wrap="square">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本様式は東京電力パワーグリッドで使用するものであり，他一般送配電事業者の供給区域の供給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承諾の条件等については各一般送配電事業者へ別途ご確認ください。</a:t>
            </a:r>
            <a:endParaRPr lang="en-US" altLang="ja-JP"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499992" y="188640"/>
            <a:ext cx="4392488" cy="646331"/>
          </a:xfrm>
          <a:prstGeom prst="rect">
            <a:avLst/>
          </a:prstGeom>
          <a:noFill/>
          <a:ln>
            <a:solidFill>
              <a:srgbClr val="FF0000"/>
            </a:solidFill>
          </a:ln>
        </p:spPr>
        <p:txBody>
          <a:bodyPr wrap="square" rtlCol="0">
            <a:spAutoFit/>
          </a:bodyPr>
          <a:lstStyle/>
          <a:p>
            <a:r>
              <a:rPr lang="ja-JP" altLang="en-US" sz="1200" dirty="0">
                <a:solidFill>
                  <a:srgbClr val="FF0000"/>
                </a:solidFill>
                <a:latin typeface="Meiryo UI" panose="020B0604030504040204" pitchFamily="50" charset="-128"/>
                <a:ea typeface="Meiryo UI" panose="020B0604030504040204" pitchFamily="50" charset="-128"/>
              </a:rPr>
              <a:t>注意事項：</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入力いただいた情報は，一般送配電業務における行為規制に関して定め公開している「情報取扱ルール」に基づいて取扱いいたします。</a:t>
            </a:r>
            <a:endParaRPr kumimoji="1" lang="ja-JP" altLang="en-US" sz="1200" dirty="0">
              <a:solidFill>
                <a:srgbClr val="FF0000"/>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936687213"/>
              </p:ext>
            </p:extLst>
          </p:nvPr>
        </p:nvGraphicFramePr>
        <p:xfrm>
          <a:off x="3347864" y="2060848"/>
          <a:ext cx="5544616" cy="1226798"/>
        </p:xfrm>
        <a:graphic>
          <a:graphicData uri="http://schemas.openxmlformats.org/drawingml/2006/table">
            <a:tbl>
              <a:tblPr firstRow="1" bandRow="1">
                <a:tableStyleId>{2D5ABB26-0587-4C30-8999-92F81FD0307C}</a:tableStyleId>
              </a:tblPr>
              <a:tblGrid>
                <a:gridCol w="1656184">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tblGrid>
              <a:tr h="216024">
                <a:tc>
                  <a:txBody>
                    <a:bodyPr/>
                    <a:lstStyle/>
                    <a:p>
                      <a:r>
                        <a:rPr kumimoji="1" lang="ja-JP" altLang="en-US" sz="1400" dirty="0">
                          <a:latin typeface="Meiryo UI" panose="020B0604030504040204" pitchFamily="50" charset="-128"/>
                          <a:ea typeface="Meiryo UI" panose="020B0604030504040204" pitchFamily="50" charset="-128"/>
                        </a:rPr>
                        <a:t>フォーマット作成者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東京電力パワーグリッド</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株</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ネットワークサービスセンター託送契約グループ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2703">
                <a:tc>
                  <a:txBody>
                    <a:bodyPr/>
                    <a:lstStyle/>
                    <a:p>
                      <a:r>
                        <a:rPr kumimoji="1" lang="ja-JP" altLang="en-US" sz="1400" dirty="0">
                          <a:latin typeface="Meiryo UI" panose="020B0604030504040204" pitchFamily="50" charset="-128"/>
                          <a:ea typeface="Meiryo UI" panose="020B0604030504040204" pitchFamily="50" charset="-128"/>
                        </a:rPr>
                        <a:t>フォーマット記入者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45935">
                <a:tc>
                  <a:txBody>
                    <a:bodyPr/>
                    <a:lstStyle/>
                    <a:p>
                      <a:r>
                        <a:rPr kumimoji="1" lang="ja-JP" altLang="en-US" sz="1400" dirty="0">
                          <a:latin typeface="Meiryo UI" panose="020B0604030504040204" pitchFamily="50" charset="-128"/>
                          <a:ea typeface="Meiryo UI" panose="020B0604030504040204" pitchFamily="50" charset="-128"/>
                        </a:rPr>
                        <a:t>フォーマット記入日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20</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ＸＸ年</a:t>
                      </a: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MM</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月ＤＤ日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9</a:t>
            </a:fld>
            <a:endParaRPr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1520" y="764704"/>
            <a:ext cx="8640960" cy="1477328"/>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密接な関係のある複数の供給地点へ自己託送を行う場合等，特定供給</a:t>
            </a:r>
            <a:r>
              <a:rPr lang="en-US" altLang="ja-JP" baseline="30000"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の許可が必要となります。次スライドのケースを参考に，以下，該当する項目に「○」を付してください。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特定供給の許可が必要な供給行為に該当する場合，</a:t>
            </a:r>
            <a:r>
              <a:rPr lang="ja-JP" altLang="en-US" u="sng" dirty="0">
                <a:latin typeface="Meiryo UI" panose="020B0604030504040204" pitchFamily="50" charset="-128"/>
                <a:ea typeface="Meiryo UI" panose="020B0604030504040204" pitchFamily="50" charset="-128"/>
              </a:rPr>
              <a:t>特定供給の許可証の写し</a:t>
            </a:r>
            <a:r>
              <a:rPr lang="ja-JP" altLang="en-US" dirty="0">
                <a:latin typeface="Meiryo UI" panose="020B0604030504040204" pitchFamily="50" charset="-128"/>
                <a:ea typeface="Meiryo UI" panose="020B0604030504040204" pitchFamily="50" charset="-128"/>
              </a:rPr>
              <a:t>をご提出ください。なお，特定供給の許可の有無にかかわらず資源エネルギー庁様へのご相談状況等を確認させていただきます。</a:t>
            </a:r>
            <a:endParaRPr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92332832"/>
              </p:ext>
            </p:extLst>
          </p:nvPr>
        </p:nvGraphicFramePr>
        <p:xfrm>
          <a:off x="251520" y="2354168"/>
          <a:ext cx="8640961" cy="3955152"/>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040561">
                  <a:extLst>
                    <a:ext uri="{9D8B030D-6E8A-4147-A177-3AD203B41FA5}">
                      <a16:colId xmlns:a16="http://schemas.microsoft.com/office/drawing/2014/main" val="20002"/>
                    </a:ext>
                  </a:extLst>
                </a:gridCol>
              </a:tblGrid>
              <a:tr h="288031">
                <a:tc gridSpan="3">
                  <a:txBody>
                    <a:bodyPr/>
                    <a:lstStyle/>
                    <a:p>
                      <a:pPr algn="l"/>
                      <a:r>
                        <a:rPr kumimoji="1" lang="ja-JP" altLang="en-US" sz="1600" b="0" dirty="0">
                          <a:latin typeface="Meiryo UI" panose="020B0604030504040204" pitchFamily="50" charset="-128"/>
                          <a:ea typeface="Meiryo UI" panose="020B0604030504040204" pitchFamily="50" charset="-128"/>
                        </a:rPr>
                        <a:t>特定供給（主なケース）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0"/>
                  </a:ext>
                </a:extLst>
              </a:tr>
              <a:tr h="312792">
                <a:tc rowSpan="10">
                  <a:txBody>
                    <a:bodyPr/>
                    <a:lstStyle/>
                    <a:p>
                      <a:r>
                        <a:rPr kumimoji="1" lang="ja-JP" altLang="en-US" sz="1600" dirty="0">
                          <a:latin typeface="Meiryo UI" panose="020B0604030504040204" pitchFamily="50" charset="-128"/>
                          <a:ea typeface="Meiryo UI" panose="020B0604030504040204" pitchFamily="50" charset="-128"/>
                        </a:rPr>
                        <a:t>特定供給に関し，該当する項目に「○」を付してください。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kumimoji="1" lang="ja-JP" altLang="en-US" sz="1500" dirty="0">
                          <a:latin typeface="Meiryo UI" panose="020B0604030504040204" pitchFamily="50" charset="-128"/>
                          <a:ea typeface="Meiryo UI" panose="020B0604030504040204" pitchFamily="50" charset="-128"/>
                        </a:rPr>
                        <a:t>自己から自己への供給のため，特定供給の許可が必要な供給行為に該当しない。</a:t>
                      </a:r>
                      <a:endParaRPr kumimoji="1" lang="en-US" altLang="ja-JP" sz="15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5489">
                <a:tc vMerge="1">
                  <a:txBody>
                    <a:bodyPr/>
                    <a:lstStyle/>
                    <a:p>
                      <a:endParaRPr kumimoji="1" lang="ja-JP" altLang="en-US"/>
                    </a:p>
                  </a:txBody>
                  <a:tcPr/>
                </a:tc>
                <a:tc>
                  <a:txBody>
                    <a:bodyPr/>
                    <a:lstStyle/>
                    <a:p>
                      <a:pPr algn="ct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90304">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kumimoji="1" lang="ja-JP" altLang="en-US" sz="1500" dirty="0">
                          <a:latin typeface="Meiryo UI" panose="020B0604030504040204" pitchFamily="50" charset="-128"/>
                          <a:ea typeface="Meiryo UI" panose="020B0604030504040204" pitchFamily="50" charset="-128"/>
                        </a:rPr>
                        <a:t>密接な関係を有する１ヶ所の供給地点への供給のため，特定供給の許可が必要な供給行為に該当しない。</a:t>
                      </a:r>
                      <a:endParaRPr kumimoji="1" lang="en-US" altLang="ja-JP" sz="15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8931">
                <a:tc vMerge="1">
                  <a:txBody>
                    <a:bodyPr/>
                    <a:lstStyle/>
                    <a:p>
                      <a:endParaRPr kumimoji="1" lang="ja-JP" altLang="en-US"/>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78864">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3</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kumimoji="1" lang="ja-JP" altLang="en-US" sz="1500" dirty="0">
                          <a:latin typeface="Meiryo UI" panose="020B0604030504040204" pitchFamily="50" charset="-128"/>
                          <a:ea typeface="Meiryo UI" panose="020B0604030504040204" pitchFamily="50" charset="-128"/>
                        </a:rPr>
                        <a:t>密接な関係を有する複数の供給地点への供給のため，特定供給の許可が必要な供給行為に該当する。</a:t>
                      </a:r>
                      <a:endParaRPr kumimoji="1" lang="en-US" altLang="ja-JP" sz="15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29128">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r h="195416">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solidFill>
                            <a:schemeClr val="tx1"/>
                          </a:solidFill>
                          <a:latin typeface="Meiryo UI" panose="020B0604030504040204" pitchFamily="50" charset="-128"/>
                          <a:ea typeface="Meiryo UI" panose="020B0604030504040204" pitchFamily="50" charset="-128"/>
                        </a:rPr>
                        <a:t>4</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kumimoji="1" lang="ja-JP" altLang="en-US" sz="1500" dirty="0">
                          <a:solidFill>
                            <a:schemeClr val="tx1"/>
                          </a:solidFill>
                          <a:latin typeface="Meiryo UI" panose="020B0604030504040204" pitchFamily="50" charset="-128"/>
                          <a:ea typeface="Meiryo UI" panose="020B0604030504040204" pitchFamily="50" charset="-128"/>
                        </a:rPr>
                        <a:t>「非電気事業用電気工作物を維持し，及び運用する者」が「密接な関係を有する者」の発電に係る電気も併せて供給地点へ供給するため，特定供給の許可が必要な供給行為に該当する。</a:t>
                      </a:r>
                      <a:endParaRPr kumimoji="1" lang="en-US" altLang="ja-JP" sz="15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（次スライドの</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ケース④</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に該当）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61704">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8"/>
                  </a:ext>
                </a:extLst>
              </a:tr>
              <a:tr h="135909">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solidFill>
                            <a:schemeClr val="tx1"/>
                          </a:solidFill>
                          <a:latin typeface="Meiryo UI" panose="020B0604030504040204" pitchFamily="50" charset="-128"/>
                          <a:ea typeface="Meiryo UI" panose="020B0604030504040204" pitchFamily="50" charset="-128"/>
                        </a:rPr>
                        <a:t>5</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その他（</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　　　　　　　　　　内容ご記入ください　　　　　　　　　　　　</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35909">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４－４．「契約の要件」確認（②</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特定供給の許可）</a:t>
            </a:r>
          </a:p>
        </p:txBody>
      </p:sp>
      <p:sp>
        <p:nvSpPr>
          <p:cNvPr id="3" name="正方形/長方形 2"/>
          <p:cNvSpPr/>
          <p:nvPr/>
        </p:nvSpPr>
        <p:spPr>
          <a:xfrm>
            <a:off x="107504" y="6361583"/>
            <a:ext cx="8712968" cy="307777"/>
          </a:xfrm>
          <a:prstGeom prst="rect">
            <a:avLst/>
          </a:prstGeom>
          <a:solidFill>
            <a:schemeClr val="bg1"/>
          </a:solidFill>
        </p:spPr>
        <p:txBody>
          <a:bodyPr wrap="square">
            <a:spAutoFit/>
          </a:bodyPr>
          <a:lstStyle/>
          <a:p>
            <a:pPr>
              <a:spcBef>
                <a:spcPct val="0"/>
              </a:spcBef>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特定供給については資源エネルギー庁より発信されている「</a:t>
            </a:r>
            <a:r>
              <a:rPr lang="ja-JP" altLang="en-US" sz="1400" dirty="0">
                <a:latin typeface="Meiryo UI" panose="020B0604030504040204" pitchFamily="50" charset="-128"/>
                <a:ea typeface="Meiryo UI" panose="020B0604030504040204" pitchFamily="50" charset="-128"/>
                <a:hlinkClick r:id="rId2"/>
              </a:rPr>
              <a:t>自己託送に係る指針</a:t>
            </a:r>
            <a:r>
              <a:rPr lang="ja-JP" altLang="en-US" sz="1400" dirty="0">
                <a:latin typeface="Meiryo UI" panose="020B0604030504040204" pitchFamily="50" charset="-128"/>
                <a:ea typeface="Meiryo UI" panose="020B0604030504040204" pitchFamily="50" charset="-128"/>
              </a:rPr>
              <a:t>」に基づきご判断ください。</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spTree>
    <p:extLst>
      <p:ext uri="{BB962C8B-B14F-4D97-AF65-F5344CB8AC3E}">
        <p14:creationId xmlns:p14="http://schemas.microsoft.com/office/powerpoint/2010/main" val="65586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10</a:t>
            </a:fld>
            <a:endParaRPr lang="ja-JP" altLang="en-US" sz="1600" dirty="0">
              <a:latin typeface="Meiryo UI" panose="020B0604030504040204" pitchFamily="50" charset="-128"/>
              <a:ea typeface="Meiryo UI" panose="020B0604030504040204" pitchFamily="50" charset="-128"/>
            </a:endParaRPr>
          </a:p>
        </p:txBody>
      </p:sp>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４－４．「契約の要件」確認（②</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特定供給の許可）</a:t>
            </a:r>
          </a:p>
        </p:txBody>
      </p:sp>
      <p:sp>
        <p:nvSpPr>
          <p:cNvPr id="11" name="正方形/長方形 10">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sp>
        <p:nvSpPr>
          <p:cNvPr id="3" name="テキスト ボックス 2"/>
          <p:cNvSpPr txBox="1"/>
          <p:nvPr/>
        </p:nvSpPr>
        <p:spPr>
          <a:xfrm>
            <a:off x="179512" y="764704"/>
            <a:ext cx="1152128" cy="369332"/>
          </a:xfrm>
          <a:prstGeom prst="rect">
            <a:avLst/>
          </a:prstGeom>
          <a:noFill/>
        </p:spPr>
        <p:txBody>
          <a:bodyPr wrap="square" rtlCol="0" anchor="ctr">
            <a:spAutoFit/>
          </a:bodyPr>
          <a:lstStyle/>
          <a:p>
            <a:pPr algn="ctr"/>
            <a:r>
              <a:rPr kumimoji="1" lang="ja-JP" altLang="en-US" dirty="0">
                <a:latin typeface="Meiryo UI" panose="020B0604030504040204" pitchFamily="50" charset="-128"/>
                <a:ea typeface="Meiryo UI" panose="020B0604030504040204" pitchFamily="50" charset="-128"/>
              </a:rPr>
              <a:t>＜参考＞</a:t>
            </a:r>
          </a:p>
        </p:txBody>
      </p:sp>
      <p:sp>
        <p:nvSpPr>
          <p:cNvPr id="29" name="テキスト ボックス 28">
            <a:extLst>
              <a:ext uri="{FF2B5EF4-FFF2-40B4-BE49-F238E27FC236}">
                <a16:creationId xmlns:a16="http://schemas.microsoft.com/office/drawing/2014/main" id="{ADB1ABBC-6E79-4C15-B6D0-4487D26323E6}"/>
              </a:ext>
            </a:extLst>
          </p:cNvPr>
          <p:cNvSpPr txBox="1">
            <a:spLocks noChangeArrowheads="1"/>
          </p:cNvSpPr>
          <p:nvPr/>
        </p:nvSpPr>
        <p:spPr bwMode="auto">
          <a:xfrm>
            <a:off x="240474" y="5999182"/>
            <a:ext cx="866305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050" dirty="0">
                <a:latin typeface="Meiryo UI" panose="020B0604030504040204" pitchFamily="50" charset="-128"/>
                <a:ea typeface="Meiryo UI" panose="020B0604030504040204" pitchFamily="50" charset="-128"/>
              </a:rPr>
              <a:t>出典：経済産業省 資源エネルギー庁</a:t>
            </a:r>
            <a:r>
              <a:rPr lang="en-US" altLang="ja-JP" sz="1050" dirty="0">
                <a:latin typeface="Meiryo UI" panose="020B0604030504040204" pitchFamily="50" charset="-128"/>
                <a:ea typeface="Meiryo UI" panose="020B0604030504040204" pitchFamily="50" charset="-128"/>
              </a:rPr>
              <a:t>Hp</a:t>
            </a:r>
            <a:r>
              <a:rPr lang="en-US" altLang="ja-JP" sz="1050" baseline="300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「自己託送制度に関する</a:t>
            </a:r>
            <a:r>
              <a:rPr lang="en-US" altLang="ja-JP" sz="1050" dirty="0">
                <a:latin typeface="Meiryo UI" panose="020B0604030504040204" pitchFamily="50" charset="-128"/>
                <a:ea typeface="Meiryo UI" panose="020B0604030504040204" pitchFamily="50" charset="-128"/>
              </a:rPr>
              <a:t>Q</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」より抜粋（</a:t>
            </a:r>
            <a:r>
              <a:rPr lang="en-US" altLang="ja-JP" sz="1050" dirty="0">
                <a:latin typeface="Meiryo UI" panose="020B0604030504040204" pitchFamily="50" charset="-128"/>
                <a:ea typeface="Meiryo UI" panose="020B0604030504040204" pitchFamily="50" charset="-128"/>
              </a:rPr>
              <a:t>2024</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8</a:t>
            </a:r>
            <a:r>
              <a:rPr lang="ja-JP" altLang="en-US" sz="1050" dirty="0">
                <a:latin typeface="Meiryo UI" panose="020B0604030504040204" pitchFamily="50" charset="-128"/>
                <a:ea typeface="Meiryo UI" panose="020B0604030504040204" pitchFamily="50" charset="-128"/>
              </a:rPr>
              <a:t>日閲覧）</a:t>
            </a:r>
            <a:endParaRPr lang="en-US" altLang="ja-JP" sz="1050" dirty="0">
              <a:latin typeface="Meiryo UI" panose="020B0604030504040204" pitchFamily="50" charset="-128"/>
              <a:ea typeface="Meiryo UI" panose="020B0604030504040204" pitchFamily="50" charset="-128"/>
            </a:endParaRPr>
          </a:p>
          <a:p>
            <a:pPr>
              <a:spcBef>
                <a:spcPct val="0"/>
              </a:spcBef>
              <a:buFontTx/>
              <a:buNone/>
            </a:pPr>
            <a:r>
              <a:rPr lang="en-US" altLang="ja-JP" sz="1050" dirty="0">
                <a:latin typeface="Meiryo UI" panose="020B0604030504040204" pitchFamily="50" charset="-128"/>
                <a:ea typeface="Meiryo UI" panose="020B0604030504040204" pitchFamily="50" charset="-128"/>
                <a:hlinkClick r:id="rId2"/>
              </a:rPr>
              <a:t>https://www.enecho.meti.go.jp/category/electricity_and_gas/electric/summary/regulations/zikotakusou/faq/faq.html</a:t>
            </a:r>
            <a:endParaRPr lang="en-US" altLang="ja-JP" sz="1050" dirty="0">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8579E6DD-3953-48F4-8E83-29584645630E}"/>
              </a:ext>
            </a:extLst>
          </p:cNvPr>
          <p:cNvPicPr>
            <a:picLocks noChangeAspect="1"/>
          </p:cNvPicPr>
          <p:nvPr/>
        </p:nvPicPr>
        <p:blipFill>
          <a:blip r:embed="rId3"/>
          <a:stretch>
            <a:fillRect/>
          </a:stretch>
        </p:blipFill>
        <p:spPr>
          <a:xfrm>
            <a:off x="438554" y="1088813"/>
            <a:ext cx="8266892" cy="4871126"/>
          </a:xfrm>
          <a:prstGeom prst="rect">
            <a:avLst/>
          </a:prstGeom>
        </p:spPr>
      </p:pic>
    </p:spTree>
    <p:extLst>
      <p:ext uri="{BB962C8B-B14F-4D97-AF65-F5344CB8AC3E}">
        <p14:creationId xmlns:p14="http://schemas.microsoft.com/office/powerpoint/2010/main" val="2113161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11</a:t>
            </a:fld>
            <a:endParaRPr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1520" y="797054"/>
            <a:ext cx="8640960" cy="1446550"/>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自己託送に用いる需要設備が「</a:t>
            </a:r>
            <a:r>
              <a:rPr lang="zh-TW" altLang="en-US" dirty="0">
                <a:latin typeface="Meiryo UI" panose="020B0604030504040204" pitchFamily="50" charset="-128"/>
                <a:ea typeface="Meiryo UI" panose="020B0604030504040204" pitchFamily="50" charset="-128"/>
              </a:rPr>
              <a:t>最終需要場所</a:t>
            </a:r>
            <a:r>
              <a:rPr lang="ja-JP" altLang="en-US" dirty="0">
                <a:latin typeface="Meiryo UI" panose="020B0604030504040204" pitchFamily="50" charset="-128"/>
                <a:ea typeface="Meiryo UI" panose="020B0604030504040204" pitchFamily="50" charset="-128"/>
              </a:rPr>
              <a:t>」であるかを確認いたします。</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新指針を適用する場合，自己託送実施者と密接関係性を有する者以外に電気を使用する者が存在しないことを「自己託送に係る宣誓書」</a:t>
            </a:r>
            <a:r>
              <a:rPr lang="en-US" altLang="ja-JP" baseline="30000" dirty="0">
                <a:latin typeface="Meiryo UI" panose="020B0604030504040204" pitchFamily="50" charset="-128"/>
                <a:ea typeface="Meiryo UI" panose="020B0604030504040204" pitchFamily="50" charset="-128"/>
              </a:rPr>
              <a:t> ※</a:t>
            </a:r>
            <a:r>
              <a:rPr lang="ja-JP" altLang="en-US" dirty="0" err="1">
                <a:latin typeface="Meiryo UI" panose="020B0604030504040204" pitchFamily="50" charset="-128"/>
                <a:ea typeface="Meiryo UI" panose="020B0604030504040204" pitchFamily="50" charset="-128"/>
              </a:rPr>
              <a:t>にて</a:t>
            </a:r>
            <a:r>
              <a:rPr lang="ja-JP" altLang="en-US" dirty="0">
                <a:latin typeface="Meiryo UI" panose="020B0604030504040204" pitchFamily="50" charset="-128"/>
                <a:ea typeface="Meiryo UI" panose="020B0604030504040204" pitchFamily="50" charset="-128"/>
              </a:rPr>
              <a:t>お申込み時に宣誓していただきます。</a:t>
            </a:r>
            <a:endParaRPr lang="en-US" altLang="ja-JP"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当該様式に関しては，</a:t>
            </a:r>
            <a:r>
              <a:rPr lang="ja-JP" altLang="en-US" sz="1600" b="1" dirty="0">
                <a:latin typeface="Meiryo UI" panose="020B0604030504040204" pitchFamily="50" charset="-128"/>
                <a:ea typeface="Meiryo UI" panose="020B0604030504040204" pitchFamily="50" charset="-128"/>
              </a:rPr>
              <a:t>適用する指針（旧指針・新指針）判定後</a:t>
            </a:r>
            <a:r>
              <a:rPr lang="ja-JP" altLang="en-US" sz="1600" dirty="0">
                <a:latin typeface="Meiryo UI" panose="020B0604030504040204" pitchFamily="50" charset="-128"/>
                <a:ea typeface="Meiryo UI" panose="020B0604030504040204" pitchFamily="50" charset="-128"/>
              </a:rPr>
              <a:t>，別途お送りいたします。</a:t>
            </a:r>
            <a:endParaRPr lang="en-US" altLang="ja-JP" sz="1600" dirty="0">
              <a:latin typeface="Meiryo UI" panose="020B0604030504040204" pitchFamily="50" charset="-128"/>
              <a:ea typeface="Meiryo UI" panose="020B0604030504040204" pitchFamily="50" charset="-128"/>
            </a:endParaRPr>
          </a:p>
        </p:txBody>
      </p:sp>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４－５．「契約の要件」確認（③最終需要場所であることの確認）</a:t>
            </a:r>
          </a:p>
        </p:txBody>
      </p:sp>
      <p:sp>
        <p:nvSpPr>
          <p:cNvPr id="8" name="正方形/長方形 7">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graphicFrame>
        <p:nvGraphicFramePr>
          <p:cNvPr id="11" name="表 10"/>
          <p:cNvGraphicFramePr>
            <a:graphicFrameLocks noGrp="1"/>
          </p:cNvGraphicFramePr>
          <p:nvPr>
            <p:extLst>
              <p:ext uri="{D42A27DB-BD31-4B8C-83A1-F6EECF244321}">
                <p14:modId xmlns:p14="http://schemas.microsoft.com/office/powerpoint/2010/main" val="3749901078"/>
              </p:ext>
            </p:extLst>
          </p:nvPr>
        </p:nvGraphicFramePr>
        <p:xfrm>
          <a:off x="539552" y="2338080"/>
          <a:ext cx="8064896" cy="730880"/>
        </p:xfrm>
        <a:graphic>
          <a:graphicData uri="http://schemas.openxmlformats.org/drawingml/2006/table">
            <a:tbl>
              <a:tblPr firstRow="1" bandRow="1">
                <a:tableStyleId>{5C22544A-7EE6-4342-B048-85BDC9FD1C3A}</a:tableStyleId>
              </a:tblPr>
              <a:tblGrid>
                <a:gridCol w="7128792">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tblGrid>
              <a:tr h="360040">
                <a:tc gridSpan="2">
                  <a:txBody>
                    <a:bodyPr/>
                    <a:lstStyle/>
                    <a:p>
                      <a:r>
                        <a:rPr kumimoji="1" lang="ja-JP" altLang="en-US" sz="1600" b="0" dirty="0">
                          <a:latin typeface="Meiryo UI" panose="020B0604030504040204" pitchFamily="50" charset="-128"/>
                          <a:ea typeface="Meiryo UI" panose="020B0604030504040204" pitchFamily="50" charset="-128"/>
                        </a:rPr>
                        <a:t>以下，「自己託送に係る宣誓書」を作成のうえ弊社へご提出ください。</a:t>
                      </a:r>
                      <a:endParaRPr kumimoji="1" lang="en-US" altLang="ja-JP"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ご提出いただける場合は，右記に「○」を付してください。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a:extLst>
              <a:ext uri="{FF2B5EF4-FFF2-40B4-BE49-F238E27FC236}">
                <a16:creationId xmlns:a16="http://schemas.microsoft.com/office/drawing/2014/main" id="{E3B7FD08-751B-4E35-9898-B51EA4B46D1C}"/>
              </a:ext>
            </a:extLst>
          </p:cNvPr>
          <p:cNvSpPr/>
          <p:nvPr/>
        </p:nvSpPr>
        <p:spPr bwMode="auto">
          <a:xfrm>
            <a:off x="472468" y="3714770"/>
            <a:ext cx="4027524" cy="2810574"/>
          </a:xfrm>
          <a:prstGeom prst="rect">
            <a:avLst/>
          </a:prstGeom>
          <a:no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Times New Roman" panose="02020603050405020304" pitchFamily="18" charset="0"/>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F3DA45FF-9A22-4DC9-8018-9A46A41D9986}"/>
              </a:ext>
            </a:extLst>
          </p:cNvPr>
          <p:cNvSpPr/>
          <p:nvPr/>
        </p:nvSpPr>
        <p:spPr bwMode="auto">
          <a:xfrm>
            <a:off x="395536" y="3158915"/>
            <a:ext cx="1728192" cy="288032"/>
          </a:xfrm>
          <a:prstGeom prst="rect">
            <a:avLst/>
          </a:prstGeom>
          <a:solidFill>
            <a:srgbClr val="0070C0"/>
          </a:solidFill>
          <a:ln w="381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新指針適用分</a:t>
            </a:r>
          </a:p>
        </p:txBody>
      </p:sp>
      <p:sp>
        <p:nvSpPr>
          <p:cNvPr id="21" name="正方形/長方形 20">
            <a:extLst>
              <a:ext uri="{FF2B5EF4-FFF2-40B4-BE49-F238E27FC236}">
                <a16:creationId xmlns:a16="http://schemas.microsoft.com/office/drawing/2014/main" id="{08C0BCBF-1058-4DCE-9BC6-F3CD494ED7C2}"/>
              </a:ext>
            </a:extLst>
          </p:cNvPr>
          <p:cNvSpPr/>
          <p:nvPr/>
        </p:nvSpPr>
        <p:spPr>
          <a:xfrm>
            <a:off x="398995" y="3446946"/>
            <a:ext cx="3038011"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弊社所定様式「自己託送に係る宣誓書」抜粋</a:t>
            </a:r>
          </a:p>
        </p:txBody>
      </p:sp>
      <p:sp>
        <p:nvSpPr>
          <p:cNvPr id="32" name="正方形/長方形 31">
            <a:extLst>
              <a:ext uri="{FF2B5EF4-FFF2-40B4-BE49-F238E27FC236}">
                <a16:creationId xmlns:a16="http://schemas.microsoft.com/office/drawing/2014/main" id="{A93FA848-EC62-4AD8-AAD6-D1DC611CD289}"/>
              </a:ext>
            </a:extLst>
          </p:cNvPr>
          <p:cNvSpPr/>
          <p:nvPr/>
        </p:nvSpPr>
        <p:spPr>
          <a:xfrm>
            <a:off x="4618935" y="3446947"/>
            <a:ext cx="4057521"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弊社所定様式「自己託送に係る宣誓書（旧指針用</a:t>
            </a:r>
            <a:r>
              <a:rPr lang="en-US" altLang="ja-JP" sz="1200" dirty="0">
                <a:latin typeface="Meiryo UI" panose="020B0604030504040204" pitchFamily="50" charset="-128"/>
                <a:ea typeface="Meiryo UI" panose="020B0604030504040204" pitchFamily="50" charset="-128"/>
              </a:rPr>
              <a:t>_</a:t>
            </a:r>
            <a:r>
              <a:rPr lang="ja-JP" altLang="en-US" sz="1200" dirty="0">
                <a:latin typeface="Meiryo UI" panose="020B0604030504040204" pitchFamily="50" charset="-128"/>
                <a:ea typeface="Meiryo UI" panose="020B0604030504040204" pitchFamily="50" charset="-128"/>
              </a:rPr>
              <a:t>需要）」</a:t>
            </a:r>
          </a:p>
        </p:txBody>
      </p:sp>
      <p:pic>
        <p:nvPicPr>
          <p:cNvPr id="33" name="図 32">
            <a:extLst>
              <a:ext uri="{FF2B5EF4-FFF2-40B4-BE49-F238E27FC236}">
                <a16:creationId xmlns:a16="http://schemas.microsoft.com/office/drawing/2014/main" id="{4082E664-F732-4C91-8B7D-5413D892BE00}"/>
              </a:ext>
            </a:extLst>
          </p:cNvPr>
          <p:cNvPicPr>
            <a:picLocks noChangeAspect="1"/>
          </p:cNvPicPr>
          <p:nvPr/>
        </p:nvPicPr>
        <p:blipFill>
          <a:blip r:embed="rId2"/>
          <a:stretch>
            <a:fillRect/>
          </a:stretch>
        </p:blipFill>
        <p:spPr>
          <a:xfrm>
            <a:off x="4886556" y="3784150"/>
            <a:ext cx="3199844" cy="2597178"/>
          </a:xfrm>
          <a:prstGeom prst="rect">
            <a:avLst/>
          </a:prstGeom>
        </p:spPr>
      </p:pic>
      <p:sp>
        <p:nvSpPr>
          <p:cNvPr id="34" name="正方形/長方形 33">
            <a:extLst>
              <a:ext uri="{FF2B5EF4-FFF2-40B4-BE49-F238E27FC236}">
                <a16:creationId xmlns:a16="http://schemas.microsoft.com/office/drawing/2014/main" id="{53B32AA7-1AC6-407F-8D35-F3DBFCE31F4B}"/>
              </a:ext>
            </a:extLst>
          </p:cNvPr>
          <p:cNvSpPr/>
          <p:nvPr/>
        </p:nvSpPr>
        <p:spPr bwMode="auto">
          <a:xfrm>
            <a:off x="4717092" y="3714770"/>
            <a:ext cx="3667484" cy="2810574"/>
          </a:xfrm>
          <a:prstGeom prst="rect">
            <a:avLst/>
          </a:prstGeom>
          <a:no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Times New Roman" panose="02020603050405020304" pitchFamily="18" charset="0"/>
              <a:ea typeface="ＭＳ ゴシック" panose="020B0609070205080204" pitchFamily="49" charset="-128"/>
            </a:endParaRPr>
          </a:p>
        </p:txBody>
      </p:sp>
      <p:sp>
        <p:nvSpPr>
          <p:cNvPr id="35" name="正方形/長方形 34">
            <a:extLst>
              <a:ext uri="{FF2B5EF4-FFF2-40B4-BE49-F238E27FC236}">
                <a16:creationId xmlns:a16="http://schemas.microsoft.com/office/drawing/2014/main" id="{BADE8D9C-D6EB-4091-9BB5-2B6A134B6F93}"/>
              </a:ext>
            </a:extLst>
          </p:cNvPr>
          <p:cNvSpPr/>
          <p:nvPr/>
        </p:nvSpPr>
        <p:spPr bwMode="auto">
          <a:xfrm>
            <a:off x="4640160" y="3158915"/>
            <a:ext cx="1728192" cy="288032"/>
          </a:xfrm>
          <a:prstGeom prst="rect">
            <a:avLst/>
          </a:prstGeom>
          <a:solidFill>
            <a:srgbClr val="0070C0"/>
          </a:solidFill>
          <a:ln w="381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ja-JP" altLang="en-US" sz="1400" b="1" dirty="0">
                <a:solidFill>
                  <a:schemeClr val="bg1"/>
                </a:solidFill>
                <a:latin typeface="Meiryo UI" panose="020B0604030504040204" pitchFamily="50" charset="-128"/>
                <a:ea typeface="Meiryo UI" panose="020B0604030504040204" pitchFamily="50" charset="-128"/>
              </a:rPr>
              <a:t>旧</a:t>
            </a:r>
            <a:r>
              <a:rPr kumimoji="1"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指針適用分</a:t>
            </a:r>
          </a:p>
        </p:txBody>
      </p:sp>
      <p:pic>
        <p:nvPicPr>
          <p:cNvPr id="36" name="図 35">
            <a:extLst>
              <a:ext uri="{FF2B5EF4-FFF2-40B4-BE49-F238E27FC236}">
                <a16:creationId xmlns:a16="http://schemas.microsoft.com/office/drawing/2014/main" id="{C7C57655-FD74-45C7-859F-7DCF1DA3DEAF}"/>
              </a:ext>
            </a:extLst>
          </p:cNvPr>
          <p:cNvPicPr>
            <a:picLocks noChangeAspect="1"/>
          </p:cNvPicPr>
          <p:nvPr/>
        </p:nvPicPr>
        <p:blipFill>
          <a:blip r:embed="rId3"/>
          <a:stretch>
            <a:fillRect/>
          </a:stretch>
        </p:blipFill>
        <p:spPr>
          <a:xfrm>
            <a:off x="535646" y="3917133"/>
            <a:ext cx="3903633" cy="2138576"/>
          </a:xfrm>
          <a:prstGeom prst="rect">
            <a:avLst/>
          </a:prstGeom>
        </p:spPr>
      </p:pic>
    </p:spTree>
    <p:extLst>
      <p:ext uri="{BB962C8B-B14F-4D97-AF65-F5344CB8AC3E}">
        <p14:creationId xmlns:p14="http://schemas.microsoft.com/office/powerpoint/2010/main" val="3374853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CE5E5D96-0216-4A31-9EC9-89E9FD3429FE}"/>
              </a:ext>
            </a:extLst>
          </p:cNvPr>
          <p:cNvGraphicFramePr>
            <a:graphicFrameLocks noGrp="1"/>
          </p:cNvGraphicFramePr>
          <p:nvPr>
            <p:extLst>
              <p:ext uri="{D42A27DB-BD31-4B8C-83A1-F6EECF244321}">
                <p14:modId xmlns:p14="http://schemas.microsoft.com/office/powerpoint/2010/main" val="1872643021"/>
              </p:ext>
            </p:extLst>
          </p:nvPr>
        </p:nvGraphicFramePr>
        <p:xfrm>
          <a:off x="251520" y="1484785"/>
          <a:ext cx="8640960" cy="4619366"/>
        </p:xfrm>
        <a:graphic>
          <a:graphicData uri="http://schemas.openxmlformats.org/drawingml/2006/table">
            <a:tbl>
              <a:tblPr firstRow="1" bandCol="1">
                <a:tableStyleId>{5C22544A-7EE6-4342-B048-85BDC9FD1C3A}</a:tableStyleId>
              </a:tblPr>
              <a:tblGrid>
                <a:gridCol w="435679">
                  <a:extLst>
                    <a:ext uri="{9D8B030D-6E8A-4147-A177-3AD203B41FA5}">
                      <a16:colId xmlns:a16="http://schemas.microsoft.com/office/drawing/2014/main" val="20000"/>
                    </a:ext>
                  </a:extLst>
                </a:gridCol>
                <a:gridCol w="3164721">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720080">
                  <a:extLst>
                    <a:ext uri="{9D8B030D-6E8A-4147-A177-3AD203B41FA5}">
                      <a16:colId xmlns:a16="http://schemas.microsoft.com/office/drawing/2014/main" val="1716591885"/>
                    </a:ext>
                  </a:extLst>
                </a:gridCol>
                <a:gridCol w="1656184">
                  <a:extLst>
                    <a:ext uri="{9D8B030D-6E8A-4147-A177-3AD203B41FA5}">
                      <a16:colId xmlns:a16="http://schemas.microsoft.com/office/drawing/2014/main" val="2792202778"/>
                    </a:ext>
                  </a:extLst>
                </a:gridCol>
                <a:gridCol w="1296144">
                  <a:extLst>
                    <a:ext uri="{9D8B030D-6E8A-4147-A177-3AD203B41FA5}">
                      <a16:colId xmlns:a16="http://schemas.microsoft.com/office/drawing/2014/main" val="2692930115"/>
                    </a:ext>
                  </a:extLst>
                </a:gridCol>
              </a:tblGrid>
              <a:tr h="300402">
                <a:tc gridSpan="7">
                  <a:txBody>
                    <a:bodyPr/>
                    <a:lstStyle/>
                    <a:p>
                      <a:pPr algn="l"/>
                      <a:r>
                        <a:rPr kumimoji="1" lang="ja-JP" altLang="en-US" sz="1600" b="0" dirty="0">
                          <a:latin typeface="Meiryo UI" panose="020B0604030504040204" pitchFamily="50" charset="-128"/>
                          <a:ea typeface="Meiryo UI" panose="020B0604030504040204" pitchFamily="50" charset="-128"/>
                        </a:rPr>
                        <a:t>計画値同時同量の遵守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12619">
                <a:tc rowSpan="7">
                  <a:txBody>
                    <a:bodyPr/>
                    <a:lstStyle/>
                    <a:p>
                      <a:pPr algn="ctr"/>
                      <a:r>
                        <a:rPr kumimoji="1" lang="ja-JP" altLang="en-US" sz="1600" b="1" dirty="0">
                          <a:latin typeface="Meiryo UI" panose="020B0604030504040204" pitchFamily="50" charset="-128"/>
                          <a:ea typeface="Meiryo UI" panose="020B0604030504040204" pitchFamily="50" charset="-128"/>
                        </a:rPr>
                        <a:t>発電側</a:t>
                      </a: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接続検討申込状況</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ja-JP" altLang="en-US" sz="1600" b="0" dirty="0">
                          <a:solidFill>
                            <a:schemeClr val="tx1"/>
                          </a:solidFill>
                          <a:latin typeface="Meiryo UI" panose="020B0604030504040204" pitchFamily="50" charset="-128"/>
                          <a:ea typeface="Meiryo UI" panose="020B0604030504040204" pitchFamily="50" charset="-128"/>
                        </a:rPr>
                        <a:t>（既設の場合は不要となります）</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申込有無</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（有ｏｒ無）</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dirty="0">
                          <a:solidFill>
                            <a:schemeClr val="bg1">
                              <a:lumMod val="50000"/>
                            </a:schemeClr>
                          </a:solidFill>
                          <a:latin typeface="Meiryo UI" panose="020B0604030504040204" pitchFamily="50" charset="-128"/>
                          <a:ea typeface="Meiryo UI" panose="020B0604030504040204" pitchFamily="50" charset="-128"/>
                        </a:rPr>
                        <a:t>有・無</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受付番号</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rPr>
                        <a:t>(13</a:t>
                      </a:r>
                      <a:r>
                        <a:rPr kumimoji="1" lang="ja-JP" altLang="en-US" sz="1050" dirty="0">
                          <a:solidFill>
                            <a:schemeClr val="tx1"/>
                          </a:solidFill>
                          <a:latin typeface="Meiryo UI" panose="020B0604030504040204" pitchFamily="50" charset="-128"/>
                          <a:ea typeface="Meiryo UI" panose="020B0604030504040204" pitchFamily="50" charset="-128"/>
                        </a:rPr>
                        <a:t>桁の英数字）</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en-US" altLang="ja-JP" sz="1050" dirty="0">
                          <a:solidFill>
                            <a:schemeClr val="bg1">
                              <a:lumMod val="50000"/>
                            </a:schemeClr>
                          </a:solidFill>
                          <a:latin typeface="Meiryo UI" panose="020B0604030504040204" pitchFamily="50" charset="-128"/>
                          <a:ea typeface="Meiryo UI" panose="020B0604030504040204" pitchFamily="50" charset="-128"/>
                        </a:rPr>
                        <a:t>JK99999999999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4967575"/>
                  </a:ext>
                </a:extLst>
              </a:tr>
              <a:tr h="655421">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dirty="0">
                          <a:latin typeface="Meiryo UI" panose="020B0604030504040204" pitchFamily="50" charset="-128"/>
                          <a:ea typeface="Meiryo UI" panose="020B0604030504040204" pitchFamily="50" charset="-128"/>
                        </a:rPr>
                        <a:t>発電設備の</a:t>
                      </a:r>
                      <a:r>
                        <a:rPr kumimoji="1" lang="ja-JP" altLang="en-US" sz="1600" dirty="0">
                          <a:solidFill>
                            <a:schemeClr val="tx1"/>
                          </a:solidFill>
                          <a:latin typeface="Meiryo UI" panose="020B0604030504040204" pitchFamily="50" charset="-128"/>
                          <a:ea typeface="Meiryo UI" panose="020B0604030504040204" pitchFamily="50" charset="-128"/>
                        </a:rPr>
                        <a:t>概要</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（種類・電圧）</a:t>
                      </a:r>
                      <a:endParaRPr kumimoji="1" lang="en-US" altLang="ja-JP" sz="16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5">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発電設備：バイオマス発電設備（●地点）</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電　　　圧：特高　　　　　</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73092">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tc>
                <a:tc rowSpan="4">
                  <a:txBody>
                    <a:bodyPr/>
                    <a:lstStyle/>
                    <a:p>
                      <a:pPr algn="l"/>
                      <a:r>
                        <a:rPr kumimoji="1" lang="ja-JP" altLang="en-US" sz="1600" b="0" dirty="0">
                          <a:solidFill>
                            <a:schemeClr val="tx1"/>
                          </a:solidFill>
                          <a:latin typeface="Meiryo UI" panose="020B0604030504040204" pitchFamily="50" charset="-128"/>
                          <a:ea typeface="Meiryo UI" panose="020B0604030504040204" pitchFamily="50" charset="-128"/>
                        </a:rPr>
                        <a:t>発電した電力の消費方法</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全量自己託送先へ供給し消費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64257">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tc>
                <a:tc vMerge="1">
                  <a:txBody>
                    <a:bodyPr/>
                    <a:lstStyle/>
                    <a:p>
                      <a:endParaRPr kumimoji="1" lang="en-US" altLang="ja-JP" sz="1600" b="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全量自己託送先へ供給し消費＋さらに余剰分を他発電</a:t>
                      </a:r>
                      <a:r>
                        <a:rPr kumimoji="1" lang="en-US" altLang="ja-JP" sz="1400" dirty="0">
                          <a:solidFill>
                            <a:schemeClr val="tx1"/>
                          </a:solidFill>
                          <a:latin typeface="Meiryo UI" panose="020B0604030504040204" pitchFamily="50" charset="-128"/>
                          <a:ea typeface="Meiryo UI" panose="020B0604030504040204" pitchFamily="50" charset="-128"/>
                        </a:rPr>
                        <a:t>BG</a:t>
                      </a:r>
                      <a:r>
                        <a:rPr kumimoji="1" lang="ja-JP" altLang="en-US" sz="1400" dirty="0" err="1">
                          <a:solidFill>
                            <a:schemeClr val="tx1"/>
                          </a:solidFill>
                          <a:latin typeface="Meiryo UI" panose="020B0604030504040204" pitchFamily="50" charset="-128"/>
                          <a:ea typeface="Meiryo UI" panose="020B0604030504040204" pitchFamily="50" charset="-128"/>
                        </a:rPr>
                        <a:t>へ売</a:t>
                      </a:r>
                      <a:r>
                        <a:rPr kumimoji="1" lang="ja-JP" altLang="en-US" sz="1400" dirty="0">
                          <a:solidFill>
                            <a:schemeClr val="tx1"/>
                          </a:solidFill>
                          <a:latin typeface="Meiryo UI" panose="020B0604030504040204" pitchFamily="50" charset="-128"/>
                          <a:ea typeface="Meiryo UI" panose="020B0604030504040204" pitchFamily="50" charset="-128"/>
                        </a:rPr>
                        <a:t>電</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64257">
                <a:tc vMerge="1">
                  <a:txBody>
                    <a:bodyPr/>
                    <a:lstStyle/>
                    <a:p>
                      <a:endParaRPr kumimoji="1" lang="ja-JP" altLang="en-US"/>
                    </a:p>
                  </a:txBody>
                  <a:tcPr/>
                </a:tc>
                <a:tc vMerge="1">
                  <a:txBody>
                    <a:bodyPr/>
                    <a:lstStyle/>
                    <a:p>
                      <a:pPr algn="l"/>
                      <a:endParaRPr kumimoji="1" lang="en-US" altLang="ja-JP" sz="16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当該発電地点で消費</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余剰分を自己託送先へ供給し消費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464257">
                <a:tc vMerge="1">
                  <a:txBody>
                    <a:bodyPr/>
                    <a:lstStyle/>
                    <a:p>
                      <a:endParaRPr kumimoji="1" lang="ja-JP" altLang="en-US"/>
                    </a:p>
                  </a:txBody>
                  <a:tcPr/>
                </a:tc>
                <a:tc vMerge="1">
                  <a:txBody>
                    <a:bodyPr/>
                    <a:lstStyle/>
                    <a:p>
                      <a:pPr algn="l"/>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当該発電地点で消費</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余剰分を自己託送先へ供給し消費</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さらに余剰分を他発電</a:t>
                      </a:r>
                      <a:r>
                        <a:rPr kumimoji="1" lang="en-US" altLang="ja-JP" sz="1400" dirty="0">
                          <a:solidFill>
                            <a:schemeClr val="tx1"/>
                          </a:solidFill>
                          <a:latin typeface="Meiryo UI" panose="020B0604030504040204" pitchFamily="50" charset="-128"/>
                          <a:ea typeface="Meiryo UI" panose="020B0604030504040204" pitchFamily="50" charset="-128"/>
                        </a:rPr>
                        <a:t>BG</a:t>
                      </a:r>
                      <a:r>
                        <a:rPr kumimoji="1" lang="ja-JP" altLang="en-US" sz="1400" dirty="0" err="1">
                          <a:solidFill>
                            <a:schemeClr val="tx1"/>
                          </a:solidFill>
                          <a:latin typeface="Meiryo UI" panose="020B0604030504040204" pitchFamily="50" charset="-128"/>
                          <a:ea typeface="Meiryo UI" panose="020B0604030504040204" pitchFamily="50" charset="-128"/>
                        </a:rPr>
                        <a:t>へ売</a:t>
                      </a:r>
                      <a:r>
                        <a:rPr kumimoji="1" lang="ja-JP" altLang="en-US" sz="1400" dirty="0">
                          <a:solidFill>
                            <a:schemeClr val="tx1"/>
                          </a:solidFill>
                          <a:latin typeface="Meiryo UI" panose="020B0604030504040204" pitchFamily="50" charset="-128"/>
                          <a:ea typeface="Meiryo UI" panose="020B0604030504040204" pitchFamily="50" charset="-128"/>
                        </a:rPr>
                        <a:t>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1114166">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600" dirty="0">
                          <a:solidFill>
                            <a:srgbClr val="FF0000"/>
                          </a:solidFill>
                          <a:latin typeface="Meiryo UI" panose="020B0604030504040204" pitchFamily="50" charset="-128"/>
                          <a:ea typeface="Meiryo UI" panose="020B0604030504040204" pitchFamily="50" charset="-128"/>
                        </a:rPr>
                        <a:t>（低圧発電設備が含まれる場合）</a:t>
                      </a:r>
                      <a:endParaRPr kumimoji="1" lang="en-US" altLang="ja-JP" sz="1600" dirty="0">
                        <a:solidFill>
                          <a:srgbClr val="FF0000"/>
                        </a:solidFill>
                        <a:latin typeface="Meiryo UI" panose="020B0604030504040204" pitchFamily="50" charset="-128"/>
                        <a:ea typeface="Meiryo UI" panose="020B0604030504040204" pitchFamily="50" charset="-128"/>
                      </a:endParaRPr>
                    </a:p>
                    <a:p>
                      <a:pPr algn="l"/>
                      <a:r>
                        <a:rPr kumimoji="1" lang="ja-JP" altLang="en-US" sz="1600" dirty="0">
                          <a:latin typeface="Meiryo UI" panose="020B0604030504040204" pitchFamily="50" charset="-128"/>
                          <a:ea typeface="Meiryo UI" panose="020B0604030504040204" pitchFamily="50" charset="-128"/>
                        </a:rPr>
                        <a:t>需要量が常に低圧発電設備の発電量を上回るか</a:t>
                      </a:r>
                      <a:r>
                        <a:rPr lang="en-US" altLang="ja-JP" sz="1600" baseline="30000" dirty="0">
                          <a:latin typeface="Meiryo UI" panose="020B0604030504040204" pitchFamily="50" charset="-128"/>
                          <a:ea typeface="Meiryo UI" panose="020B0604030504040204" pitchFamily="50" charset="-128"/>
                        </a:rPr>
                        <a:t>※</a:t>
                      </a:r>
                      <a:endParaRPr kumimoji="1" lang="en-US" altLang="ja-JP" sz="1600" b="1" baseline="30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5">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需要場所の需要量は年間を通して全コマ○</a:t>
                      </a: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kWh</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を超える想定であり，常に需要量（</a:t>
                      </a: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kWh</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）が発電量を上回る。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（理由または根拠をご記入ください）</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12</a:t>
            </a:fld>
            <a:endParaRPr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1520" y="764704"/>
            <a:ext cx="8640960" cy="646331"/>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託送供給等約款に基づき，「計画値同時同量の遵守」が可能であるか確認させていただくため，以下の項目についてご記入ください。</a:t>
            </a:r>
            <a:endParaRPr lang="en-US" altLang="ja-JP" dirty="0">
              <a:latin typeface="Meiryo UI" panose="020B0604030504040204" pitchFamily="50" charset="-128"/>
              <a:ea typeface="Meiryo UI" panose="020B0604030504040204" pitchFamily="50" charset="-128"/>
            </a:endParaRPr>
          </a:p>
        </p:txBody>
      </p:sp>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５－１．「契約の要件」確認（④発電側：計画値同時同量の遵守）</a:t>
            </a:r>
          </a:p>
        </p:txBody>
      </p:sp>
      <p:sp>
        <p:nvSpPr>
          <p:cNvPr id="7" name="テキスト ボックス 6"/>
          <p:cNvSpPr txBox="1"/>
          <p:nvPr/>
        </p:nvSpPr>
        <p:spPr>
          <a:xfrm>
            <a:off x="179512" y="6166465"/>
            <a:ext cx="8784976" cy="430887"/>
          </a:xfrm>
          <a:prstGeom prst="rect">
            <a:avLst/>
          </a:prstGeom>
          <a:noFill/>
          <a:ln>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低圧発電地点で発電した電力を系統へ逆潮流させる場合，当該発電地点は一つの発電</a:t>
            </a:r>
            <a:r>
              <a:rPr lang="en-US" altLang="ja-JP" sz="1100" dirty="0">
                <a:latin typeface="Meiryo UI" panose="020B0604030504040204" pitchFamily="50" charset="-128"/>
                <a:ea typeface="Meiryo UI" panose="020B0604030504040204" pitchFamily="50" charset="-128"/>
              </a:rPr>
              <a:t>BG</a:t>
            </a:r>
            <a:r>
              <a:rPr lang="ja-JP" altLang="en-US" sz="1100" dirty="0">
                <a:latin typeface="Meiryo UI" panose="020B0604030504040204" pitchFamily="50" charset="-128"/>
                <a:ea typeface="Meiryo UI" panose="020B0604030504040204" pitchFamily="50" charset="-128"/>
              </a:rPr>
              <a:t>のみに所属することになります。</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上記より，低圧発電設備の発電量の全量を需要側で消費いただく必要があるため，ご記入いただく項目となります。</a:t>
            </a:r>
            <a:endParaRPr lang="en-US" altLang="ja-JP" sz="1100" dirty="0">
              <a:latin typeface="Meiryo UI" panose="020B0604030504040204" pitchFamily="50" charset="-128"/>
              <a:ea typeface="Meiryo UI" panose="020B0604030504040204" pitchFamily="50" charset="-128"/>
            </a:endParaRPr>
          </a:p>
        </p:txBody>
      </p:sp>
      <p:sp>
        <p:nvSpPr>
          <p:cNvPr id="4" name="正方形/長方形 3"/>
          <p:cNvSpPr/>
          <p:nvPr/>
        </p:nvSpPr>
        <p:spPr>
          <a:xfrm>
            <a:off x="4067944" y="5085184"/>
            <a:ext cx="4536504" cy="931955"/>
          </a:xfrm>
          <a:prstGeom prst="rect">
            <a:avLst/>
          </a:prstGeom>
          <a:solidFill>
            <a:schemeClr val="bg1">
              <a:lumMod val="95000"/>
              <a:alpha val="80000"/>
            </a:schemeClr>
          </a:solid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bg1">
                    <a:lumMod val="50000"/>
                  </a:schemeClr>
                </a:solidFill>
                <a:latin typeface="Meiryo UI" panose="020B0604030504040204" pitchFamily="50" charset="-128"/>
                <a:ea typeface="Meiryo UI" panose="020B0604030504040204" pitchFamily="50" charset="-128"/>
              </a:rPr>
              <a:t>低圧発電設備が含まれない場合は</a:t>
            </a:r>
            <a:endParaRPr kumimoji="1" lang="en-US" altLang="ja-JP" sz="2000" dirty="0">
              <a:solidFill>
                <a:schemeClr val="bg1">
                  <a:lumMod val="50000"/>
                </a:schemeClr>
              </a:solidFill>
              <a:latin typeface="Meiryo UI" panose="020B0604030504040204" pitchFamily="50" charset="-128"/>
              <a:ea typeface="Meiryo UI" panose="020B0604030504040204" pitchFamily="50" charset="-128"/>
            </a:endParaRPr>
          </a:p>
          <a:p>
            <a:pPr algn="ctr"/>
            <a:r>
              <a:rPr kumimoji="1" lang="ja-JP" altLang="en-US" sz="2000" dirty="0">
                <a:solidFill>
                  <a:schemeClr val="bg1">
                    <a:lumMod val="50000"/>
                  </a:schemeClr>
                </a:solidFill>
                <a:latin typeface="Meiryo UI" panose="020B0604030504040204" pitchFamily="50" charset="-128"/>
                <a:ea typeface="Meiryo UI" panose="020B0604030504040204" pitchFamily="50" charset="-128"/>
              </a:rPr>
              <a:t>記入不要です。</a:t>
            </a:r>
          </a:p>
        </p:txBody>
      </p:sp>
      <p:sp>
        <p:nvSpPr>
          <p:cNvPr id="8" name="正方形/長方形 7">
            <a:extLst>
              <a:ext uri="{FF2B5EF4-FFF2-40B4-BE49-F238E27FC236}">
                <a16:creationId xmlns:a16="http://schemas.microsoft.com/office/drawing/2014/main" id="{F6A5AE63-94F6-4F41-9EDF-FA0F633D1456}"/>
              </a:ext>
            </a:extLst>
          </p:cNvPr>
          <p:cNvSpPr/>
          <p:nvPr/>
        </p:nvSpPr>
        <p:spPr>
          <a:xfrm>
            <a:off x="6804248" y="49796"/>
            <a:ext cx="1584176" cy="595687"/>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託送供給</a:t>
            </a:r>
            <a:r>
              <a:rPr lang="ja-JP" altLang="en-US" dirty="0">
                <a:latin typeface="Meiryo UI" panose="020B0604030504040204" pitchFamily="50" charset="-128"/>
                <a:ea typeface="Meiryo UI" panose="020B0604030504040204" pitchFamily="50" charset="-128"/>
              </a:rPr>
              <a:t>等</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約款規定</a:t>
            </a:r>
          </a:p>
        </p:txBody>
      </p:sp>
    </p:spTree>
    <p:extLst>
      <p:ext uri="{BB962C8B-B14F-4D97-AF65-F5344CB8AC3E}">
        <p14:creationId xmlns:p14="http://schemas.microsoft.com/office/powerpoint/2010/main" val="2853261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13</a:t>
            </a:fld>
            <a:endParaRPr lang="ja-JP" altLang="en-US" sz="16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726928811"/>
              </p:ext>
            </p:extLst>
          </p:nvPr>
        </p:nvGraphicFramePr>
        <p:xfrm>
          <a:off x="251466" y="1532680"/>
          <a:ext cx="8641014" cy="5092295"/>
        </p:xfrm>
        <a:graphic>
          <a:graphicData uri="http://schemas.openxmlformats.org/drawingml/2006/table">
            <a:tbl>
              <a:tblPr firstRow="1" bandCol="1">
                <a:tableStyleId>{5C22544A-7EE6-4342-B048-85BDC9FD1C3A}</a:tableStyleId>
              </a:tblPr>
              <a:tblGrid>
                <a:gridCol w="432048">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1405118">
                  <a:extLst>
                    <a:ext uri="{9D8B030D-6E8A-4147-A177-3AD203B41FA5}">
                      <a16:colId xmlns:a16="http://schemas.microsoft.com/office/drawing/2014/main" val="20003"/>
                    </a:ext>
                  </a:extLst>
                </a:gridCol>
                <a:gridCol w="4211560">
                  <a:extLst>
                    <a:ext uri="{9D8B030D-6E8A-4147-A177-3AD203B41FA5}">
                      <a16:colId xmlns:a16="http://schemas.microsoft.com/office/drawing/2014/main" val="20004"/>
                    </a:ext>
                  </a:extLst>
                </a:gridCol>
              </a:tblGrid>
              <a:tr h="308584">
                <a:tc gridSpan="5">
                  <a:txBody>
                    <a:bodyPr/>
                    <a:lstStyle/>
                    <a:p>
                      <a:pPr algn="l"/>
                      <a:r>
                        <a:rPr kumimoji="1" lang="ja-JP" altLang="en-US" sz="1600" b="0" dirty="0">
                          <a:latin typeface="Meiryo UI" panose="020B0604030504040204" pitchFamily="50" charset="-128"/>
                          <a:ea typeface="Meiryo UI" panose="020B0604030504040204" pitchFamily="50" charset="-128"/>
                        </a:rPr>
                        <a:t>計画値同時同量の遵守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98970">
                <a:tc rowSpan="11">
                  <a:txBody>
                    <a:bodyPr/>
                    <a:lstStyle/>
                    <a:p>
                      <a:pPr algn="ctr"/>
                      <a:r>
                        <a:rPr kumimoji="1" lang="ja-JP" altLang="en-US" sz="1600" b="1" dirty="0">
                          <a:latin typeface="Meiryo UI" panose="020B0604030504040204" pitchFamily="50" charset="-128"/>
                          <a:ea typeface="Meiryo UI" panose="020B0604030504040204" pitchFamily="50" charset="-128"/>
                        </a:rPr>
                        <a:t>需要側</a:t>
                      </a: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供給地点の</a:t>
                      </a:r>
                      <a:r>
                        <a:rPr kumimoji="1" lang="ja-JP" altLang="en-US" sz="1200" dirty="0">
                          <a:solidFill>
                            <a:schemeClr val="tx1"/>
                          </a:solidFill>
                          <a:latin typeface="Meiryo UI" panose="020B0604030504040204" pitchFamily="50" charset="-128"/>
                          <a:ea typeface="Meiryo UI" panose="020B0604030504040204" pitchFamily="50" charset="-128"/>
                        </a:rPr>
                        <a:t>概要</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（業種・電圧）</a:t>
                      </a:r>
                      <a:endParaRPr kumimoji="1" lang="en-US" altLang="ja-JP"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例）需要施設：○○株式会社の本社ビル</a:t>
                      </a:r>
                      <a:r>
                        <a:rPr kumimoji="1" lang="ja-JP" altLang="en-US" sz="1200" baseline="0" dirty="0">
                          <a:solidFill>
                            <a:schemeClr val="bg1">
                              <a:lumMod val="50000"/>
                            </a:schemeClr>
                          </a:solidFill>
                          <a:latin typeface="Meiryo UI" panose="020B0604030504040204" pitchFamily="50" charset="-128"/>
                          <a:ea typeface="Meiryo UI" panose="020B0604030504040204" pitchFamily="50" charset="-128"/>
                        </a:rPr>
                        <a:t> </a:t>
                      </a:r>
                      <a:endParaRPr kumimoji="1" lang="en-US" altLang="ja-JP" sz="1200" baseline="0" dirty="0">
                        <a:solidFill>
                          <a:schemeClr val="bg1">
                            <a:lumMod val="50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aseline="0" dirty="0">
                          <a:solidFill>
                            <a:schemeClr val="bg1">
                              <a:lumMod val="50000"/>
                            </a:schemeClr>
                          </a:solidFill>
                          <a:latin typeface="Meiryo UI" panose="020B0604030504040204" pitchFamily="50" charset="-128"/>
                          <a:ea typeface="Meiryo UI" panose="020B0604030504040204" pitchFamily="50" charset="-128"/>
                        </a:rPr>
                        <a:t>　　　</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電圧：高圧（●地点）</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26125">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vert="eaVert" anchor="ctr"/>
                </a:tc>
                <a:tc rowSpan="4">
                  <a:txBody>
                    <a:bodyPr/>
                    <a:lstStyle/>
                    <a:p>
                      <a:r>
                        <a:rPr kumimoji="1" lang="ja-JP" altLang="en-US" sz="1200" dirty="0">
                          <a:latin typeface="Meiryo UI" panose="020B0604030504040204" pitchFamily="50" charset="-128"/>
                          <a:ea typeface="Meiryo UI" panose="020B0604030504040204" pitchFamily="50" charset="-128"/>
                        </a:rPr>
                        <a:t>供給地点の供給</a:t>
                      </a:r>
                      <a:r>
                        <a:rPr kumimoji="1" lang="ja-JP" altLang="en-US" sz="1200" strike="noStrike" dirty="0">
                          <a:latin typeface="Meiryo UI" panose="020B0604030504040204" pitchFamily="50" charset="-128"/>
                          <a:ea typeface="Meiryo UI" panose="020B0604030504040204" pitchFamily="50" charset="-128"/>
                        </a:rPr>
                        <a:t>形態</a:t>
                      </a:r>
                      <a:endParaRPr kumimoji="1" lang="en-US" altLang="ja-JP" sz="1200" strike="noStrik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a:t>
                      </a:r>
                      <a:r>
                        <a:rPr kumimoji="1" lang="ja-JP" altLang="en-US" sz="1200" b="0" dirty="0">
                          <a:latin typeface="Meiryo UI" panose="020B0604030504040204" pitchFamily="50" charset="-128"/>
                          <a:ea typeface="Meiryo UI" panose="020B0604030504040204" pitchFamily="50" charset="-128"/>
                        </a:rPr>
                        <a:t>該当項目に「○」を付してください）</a:t>
                      </a:r>
                      <a:endParaRPr kumimoji="1" lang="en-US" altLang="ja-JP" sz="1200" b="0" dirty="0">
                        <a:latin typeface="Meiryo UI" panose="020B0604030504040204" pitchFamily="50" charset="-128"/>
                        <a:ea typeface="Meiryo UI" panose="020B0604030504040204" pitchFamily="50" charset="-128"/>
                      </a:endParaRPr>
                    </a:p>
                    <a:p>
                      <a:endParaRPr kumimoji="1" lang="en-US" altLang="ja-JP" sz="1200" strike="noStrike"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自己託送に用いる発電設備からの全量供給</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以下，</a:t>
                      </a:r>
                      <a:r>
                        <a:rPr kumimoji="1" lang="en-US" altLang="ja-JP" sz="1200" u="sng" dirty="0">
                          <a:solidFill>
                            <a:schemeClr val="tx1"/>
                          </a:solidFill>
                          <a:latin typeface="Meiryo UI" panose="020B0604030504040204" pitchFamily="50" charset="-128"/>
                          <a:ea typeface="Meiryo UI" panose="020B0604030504040204" pitchFamily="50" charset="-128"/>
                        </a:rPr>
                        <a:t>1.【</a:t>
                      </a:r>
                      <a:r>
                        <a:rPr kumimoji="1" lang="ja-JP" altLang="en-US" sz="1200" u="sng" dirty="0">
                          <a:solidFill>
                            <a:schemeClr val="tx1"/>
                          </a:solidFill>
                          <a:latin typeface="Meiryo UI" panose="020B0604030504040204" pitchFamily="50" charset="-128"/>
                          <a:ea typeface="Meiryo UI" panose="020B0604030504040204" pitchFamily="50" charset="-128"/>
                        </a:rPr>
                        <a:t>全量供給の場合</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の項目にご記入</a:t>
                      </a:r>
                      <a:r>
                        <a:rPr kumimoji="1" lang="ja-JP" altLang="en-US" sz="1200" dirty="0">
                          <a:solidFill>
                            <a:schemeClr val="tx1"/>
                          </a:solidFill>
                          <a:latin typeface="Meiryo UI" panose="020B0604030504040204" pitchFamily="50" charset="-128"/>
                          <a:ea typeface="Meiryo UI" panose="020B0604030504040204" pitchFamily="50" charset="-128"/>
                        </a:rPr>
                        <a:t>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endParaRPr kumimoji="1" lang="ja-JP" altLang="en-US"/>
                    </a:p>
                  </a:txBody>
                  <a:tcPr/>
                </a:tc>
                <a:extLst>
                  <a:ext uri="{0D108BD9-81ED-4DB2-BD59-A6C34878D82A}">
                    <a16:rowId xmlns:a16="http://schemas.microsoft.com/office/drawing/2014/main" val="10004"/>
                  </a:ext>
                </a:extLst>
              </a:tr>
              <a:tr h="25247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5"/>
                  </a:ext>
                </a:extLst>
              </a:tr>
              <a:tr h="257038">
                <a:tc vMerge="1">
                  <a:txBody>
                    <a:bodyPr/>
                    <a:lstStyle/>
                    <a:p>
                      <a:endParaRPr kumimoji="1" lang="ja-JP" altLang="en-US"/>
                    </a:p>
                  </a:txBody>
                  <a:tcPr/>
                </a:tc>
                <a:tc vMerge="1">
                  <a:txBody>
                    <a:body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gridSpan="2">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その他自己託送による供給で賄いきれない残余需要を小売供給により賄う供給方法</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以下，</a:t>
                      </a:r>
                      <a:r>
                        <a:rPr kumimoji="1" lang="en-US" altLang="ja-JP" sz="1200" u="sng" dirty="0">
                          <a:solidFill>
                            <a:schemeClr val="tx1"/>
                          </a:solidFill>
                          <a:latin typeface="Meiryo UI" panose="020B0604030504040204" pitchFamily="50" charset="-128"/>
                          <a:ea typeface="Meiryo UI" panose="020B0604030504040204" pitchFamily="50" charset="-128"/>
                        </a:rPr>
                        <a:t>2.【</a:t>
                      </a:r>
                      <a:r>
                        <a:rPr kumimoji="1" lang="ja-JP" altLang="en-US" sz="1200" u="sng" dirty="0">
                          <a:solidFill>
                            <a:schemeClr val="tx1"/>
                          </a:solidFill>
                          <a:latin typeface="Meiryo UI" panose="020B0604030504040204" pitchFamily="50" charset="-128"/>
                          <a:ea typeface="Meiryo UI" panose="020B0604030504040204" pitchFamily="50" charset="-128"/>
                        </a:rPr>
                        <a:t>自己託送による供給で賄いきれない残余需要を小売供給により賄う場合</a:t>
                      </a:r>
                      <a:r>
                        <a:rPr kumimoji="1" lang="en-US" altLang="ja-JP" sz="1200" u="sng" dirty="0">
                          <a:solidFill>
                            <a:schemeClr val="tx1"/>
                          </a:solidFill>
                          <a:latin typeface="Meiryo UI" panose="020B0604030504040204" pitchFamily="50" charset="-128"/>
                          <a:ea typeface="Meiryo UI" panose="020B0604030504040204" pitchFamily="50" charset="-128"/>
                        </a:rPr>
                        <a:t>】</a:t>
                      </a:r>
                      <a:r>
                        <a:rPr kumimoji="1" lang="ja-JP" altLang="en-US" sz="1200" u="sng" dirty="0">
                          <a:solidFill>
                            <a:schemeClr val="tx1"/>
                          </a:solidFill>
                          <a:latin typeface="Meiryo UI" panose="020B0604030504040204" pitchFamily="50" charset="-128"/>
                          <a:ea typeface="Meiryo UI" panose="020B0604030504040204" pitchFamily="50" charset="-128"/>
                        </a:rPr>
                        <a:t>の項目にご記入</a:t>
                      </a:r>
                      <a:r>
                        <a:rPr kumimoji="1" lang="ja-JP" altLang="en-US" sz="1200" dirty="0">
                          <a:solidFill>
                            <a:schemeClr val="tx1"/>
                          </a:solidFill>
                          <a:latin typeface="Meiryo UI" panose="020B0604030504040204" pitchFamily="50" charset="-128"/>
                          <a:ea typeface="Meiryo UI" panose="020B0604030504040204" pitchFamily="50" charset="-128"/>
                        </a:rPr>
                        <a:t>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endParaRPr kumimoji="1" lang="ja-JP" altLang="en-US"/>
                    </a:p>
                  </a:txBody>
                  <a:tcPr/>
                </a:tc>
                <a:extLst>
                  <a:ext uri="{0D108BD9-81ED-4DB2-BD59-A6C34878D82A}">
                    <a16:rowId xmlns:a16="http://schemas.microsoft.com/office/drawing/2014/main" val="10007"/>
                  </a:ext>
                </a:extLst>
              </a:tr>
              <a:tr h="332077">
                <a:tc vMerge="1">
                  <a:txBody>
                    <a:bodyPr/>
                    <a:lstStyle/>
                    <a:p>
                      <a:endParaRPr kumimoji="1" lang="ja-JP" altLang="en-US"/>
                    </a:p>
                  </a:txBody>
                  <a:tcPr/>
                </a:tc>
                <a:tc vMerge="1">
                  <a:txBody>
                    <a:bodyPr/>
                    <a:lstStyle/>
                    <a:p>
                      <a:endParaRPr kumimoji="1" lang="en-US" altLang="ja-JP" sz="1600" strike="noStrike"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8"/>
                  </a:ext>
                </a:extLst>
              </a:tr>
              <a:tr h="589115">
                <a:tc vMerge="1">
                  <a:txBody>
                    <a:bodyPr/>
                    <a:lstStyle/>
                    <a:p>
                      <a:pPr algn="ctr"/>
                      <a:endParaRPr kumimoji="1" lang="en-US" altLang="ja-JP" sz="1400" dirty="0">
                        <a:latin typeface="Meiryo UI" panose="020B0604030504040204" pitchFamily="50" charset="-128"/>
                        <a:ea typeface="Meiryo UI" panose="020B0604030504040204" pitchFamily="50" charset="-128"/>
                      </a:endParaRPr>
                    </a:p>
                  </a:txBody>
                  <a:tcPr vert="eaVert" anchor="ctr"/>
                </a:tc>
                <a:tc>
                  <a:txBody>
                    <a:bodyPr/>
                    <a:lstStyle/>
                    <a:p>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全量供給の場合</a:t>
                      </a:r>
                      <a:r>
                        <a:rPr kumimoji="1" lang="en-US" altLang="ja-JP" sz="1200" b="1" dirty="0">
                          <a:latin typeface="Meiryo UI" panose="020B0604030504040204" pitchFamily="50" charset="-128"/>
                          <a:ea typeface="Meiryo UI" panose="020B0604030504040204" pitchFamily="50" charset="-128"/>
                        </a:rPr>
                        <a:t>】</a:t>
                      </a:r>
                    </a:p>
                    <a:p>
                      <a:r>
                        <a:rPr kumimoji="1" lang="ja-JP" altLang="en-US" sz="1200" b="0" dirty="0">
                          <a:latin typeface="Meiryo UI" panose="020B0604030504040204" pitchFamily="50" charset="-128"/>
                          <a:ea typeface="Meiryo UI" panose="020B0604030504040204" pitchFamily="50" charset="-128"/>
                        </a:rPr>
                        <a:t>供給地点の負荷変動に対し追従が可能か</a:t>
                      </a:r>
                      <a:endParaRPr kumimoji="1" lang="en-US" altLang="ja-JP" sz="12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3">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○○の理由により供給地点の負荷変動に対しても追従が可能である。</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（理由または根拠をご記入ください。）</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01876">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kumimoji="1" lang="en-US" altLang="ja-JP" sz="1200" b="1" dirty="0">
                          <a:latin typeface="Meiryo UI" panose="020B0604030504040204" pitchFamily="50" charset="-128"/>
                          <a:ea typeface="Meiryo UI" panose="020B0604030504040204" pitchFamily="50" charset="-128"/>
                        </a:rPr>
                        <a:t>2.【</a:t>
                      </a:r>
                      <a:r>
                        <a:rPr kumimoji="1" lang="ja-JP" altLang="en-US" sz="1200" b="1" dirty="0">
                          <a:solidFill>
                            <a:schemeClr val="tx1"/>
                          </a:solidFill>
                          <a:latin typeface="Meiryo UI" panose="020B0604030504040204" pitchFamily="50" charset="-128"/>
                          <a:ea typeface="Meiryo UI" panose="020B0604030504040204" pitchFamily="50" charset="-128"/>
                        </a:rPr>
                        <a:t>自己託送による供給で賄いきれない残余需要を小売供給により賄う場合</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供給形態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latin typeface="Meiryo UI" panose="020B0604030504040204" pitchFamily="50" charset="-128"/>
                          <a:ea typeface="Meiryo UI" panose="020B0604030504040204" pitchFamily="50" charset="-128"/>
                        </a:rPr>
                        <a:t>※ </a:t>
                      </a:r>
                      <a:r>
                        <a:rPr kumimoji="1" lang="ja-JP" altLang="en-US" sz="1200" b="0" dirty="0">
                          <a:latin typeface="Meiryo UI" panose="020B0604030504040204" pitchFamily="50" charset="-128"/>
                          <a:ea typeface="Meiryo UI" panose="020B0604030504040204" pitchFamily="50" charset="-128"/>
                        </a:rPr>
                        <a:t>該当項目に「○」を付してください</a:t>
                      </a:r>
                      <a:endParaRPr kumimoji="1" lang="en-US" altLang="ja-JP" sz="12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時間帯ごとで供給する事業者が切り替わる形態</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9"/>
                  </a:ext>
                </a:extLst>
              </a:tr>
              <a:tr h="331373">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ベース供給者が一定の供給を行い，残余分の供給を負荷追従供給者が行う形態</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10"/>
                  </a:ext>
                </a:extLst>
              </a:tr>
              <a:tr h="629140">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en-US" altLang="ja-JP"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ベース供給者が通告値による供給を行い，残余分の供給を負荷追従供給者が行う形態</a:t>
                      </a:r>
                      <a:endParaRPr kumimoji="1" lang="en-US" altLang="ja-JP" sz="120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11"/>
                  </a:ext>
                </a:extLst>
              </a:tr>
              <a:tr h="331373">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kumimoji="1" lang="en-US" altLang="ja-JP" sz="1200" b="1" dirty="0">
                          <a:latin typeface="Meiryo UI" panose="020B0604030504040204" pitchFamily="50" charset="-128"/>
                          <a:ea typeface="Meiryo UI" panose="020B0604030504040204" pitchFamily="50" charset="-128"/>
                        </a:rPr>
                        <a:t>2.【</a:t>
                      </a:r>
                      <a:r>
                        <a:rPr kumimoji="1" lang="ja-JP" altLang="en-US" sz="1200" b="1" dirty="0">
                          <a:solidFill>
                            <a:schemeClr val="tx1"/>
                          </a:solidFill>
                          <a:latin typeface="Meiryo UI" panose="020B0604030504040204" pitchFamily="50" charset="-128"/>
                          <a:ea typeface="Meiryo UI" panose="020B0604030504040204" pitchFamily="50" charset="-128"/>
                        </a:rPr>
                        <a:t>自己託送による供給で賄いきれない残余需要を小売供給により賄う場合</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0" dirty="0">
                          <a:latin typeface="Meiryo UI" panose="020B0604030504040204" pitchFamily="50" charset="-128"/>
                          <a:ea typeface="Meiryo UI" panose="020B0604030504040204" pitchFamily="50" charset="-128"/>
                        </a:rPr>
                        <a:t>供給者の情報</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r>
                        <a:rPr kumimoji="1" lang="ja-JP" altLang="en-US" sz="1200" dirty="0">
                          <a:latin typeface="Meiryo UI" panose="020B0604030504040204" pitchFamily="50" charset="-128"/>
                          <a:ea typeface="Meiryo UI" panose="020B0604030504040204" pitchFamily="50" charset="-128"/>
                        </a:rPr>
                        <a:t>ベース供給者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例）自己託送事業者（○○株式会社）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594380">
                <a:tc vMerge="1">
                  <a:txBody>
                    <a:bodyPr/>
                    <a:lstStyle/>
                    <a:p>
                      <a:pPr algn="ctr"/>
                      <a:endParaRPr kumimoji="1" lang="en-US" altLang="ja-JP" sz="1600" b="1" dirty="0">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en-US" altLang="ja-JP"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r>
                        <a:rPr kumimoji="1" lang="ja-JP" altLang="en-US" sz="1200" dirty="0">
                          <a:latin typeface="Meiryo UI" panose="020B0604030504040204" pitchFamily="50" charset="-128"/>
                          <a:ea typeface="Meiryo UI" panose="020B0604030504040204" pitchFamily="50" charset="-128"/>
                        </a:rPr>
                        <a:t>負荷追随供給者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例）小売電気事業者（△△株式会社）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6" name="テキスト ボックス 5"/>
          <p:cNvSpPr txBox="1"/>
          <p:nvPr/>
        </p:nvSpPr>
        <p:spPr>
          <a:xfrm>
            <a:off x="251520" y="764704"/>
            <a:ext cx="8640960" cy="646331"/>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託送供給等約款に基づき， 「計画値同時同量の遵守」が可能であるか確認させていただくため，以下の項目についてご記入ください。</a:t>
            </a:r>
            <a:endParaRPr lang="en-US" altLang="ja-JP" dirty="0">
              <a:latin typeface="Meiryo UI" panose="020B0604030504040204" pitchFamily="50" charset="-128"/>
              <a:ea typeface="Meiryo UI" panose="020B0604030504040204" pitchFamily="50" charset="-128"/>
            </a:endParaRPr>
          </a:p>
        </p:txBody>
      </p:sp>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５－２．「契約の要件」確認（④需要側：計画値同時同量の遵守）</a:t>
            </a:r>
          </a:p>
        </p:txBody>
      </p:sp>
      <p:sp>
        <p:nvSpPr>
          <p:cNvPr id="8" name="正方形/長方形 7">
            <a:extLst>
              <a:ext uri="{FF2B5EF4-FFF2-40B4-BE49-F238E27FC236}">
                <a16:creationId xmlns:a16="http://schemas.microsoft.com/office/drawing/2014/main" id="{F6A5AE63-94F6-4F41-9EDF-FA0F633D1456}"/>
              </a:ext>
            </a:extLst>
          </p:cNvPr>
          <p:cNvSpPr/>
          <p:nvPr/>
        </p:nvSpPr>
        <p:spPr>
          <a:xfrm>
            <a:off x="6804248" y="49796"/>
            <a:ext cx="1584176" cy="595687"/>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託送供給</a:t>
            </a:r>
            <a:r>
              <a:rPr lang="ja-JP" altLang="en-US" dirty="0">
                <a:latin typeface="Meiryo UI" panose="020B0604030504040204" pitchFamily="50" charset="-128"/>
                <a:ea typeface="Meiryo UI" panose="020B0604030504040204" pitchFamily="50" charset="-128"/>
              </a:rPr>
              <a:t>等</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約款規定</a:t>
            </a:r>
          </a:p>
        </p:txBody>
      </p:sp>
      <p:sp>
        <p:nvSpPr>
          <p:cNvPr id="3" name="正方形/長方形 2"/>
          <p:cNvSpPr/>
          <p:nvPr/>
        </p:nvSpPr>
        <p:spPr>
          <a:xfrm>
            <a:off x="2555776" y="3645024"/>
            <a:ext cx="6264696" cy="2880320"/>
          </a:xfrm>
          <a:prstGeom prst="rect">
            <a:avLst/>
          </a:prstGeom>
          <a:solidFill>
            <a:schemeClr val="bg1">
              <a:lumMod val="95000"/>
              <a:alpha val="80000"/>
            </a:schemeClr>
          </a:solid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lumMod val="50000"/>
                  </a:schemeClr>
                </a:solidFill>
                <a:latin typeface="Meiryo UI" panose="020B0604030504040204" pitchFamily="50" charset="-128"/>
                <a:ea typeface="Meiryo UI" panose="020B0604030504040204" pitchFamily="50" charset="-128"/>
              </a:rPr>
              <a:t>上記，供給地点の供給形態より，</a:t>
            </a:r>
            <a:endParaRPr kumimoji="1" lang="en-US" altLang="ja-JP" sz="20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2000" dirty="0">
                <a:solidFill>
                  <a:schemeClr val="bg1">
                    <a:lumMod val="50000"/>
                  </a:schemeClr>
                </a:solidFill>
                <a:latin typeface="Meiryo UI" panose="020B0604030504040204" pitchFamily="50" charset="-128"/>
                <a:ea typeface="Meiryo UI" panose="020B0604030504040204" pitchFamily="50" charset="-128"/>
              </a:rPr>
              <a:t>「１．全量供給の場合」</a:t>
            </a:r>
            <a:endParaRPr kumimoji="1" lang="en-US" altLang="ja-JP" sz="20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2000" dirty="0">
                <a:solidFill>
                  <a:schemeClr val="bg1">
                    <a:lumMod val="50000"/>
                  </a:schemeClr>
                </a:solidFill>
                <a:latin typeface="Meiryo UI" panose="020B0604030504040204" pitchFamily="50" charset="-128"/>
                <a:ea typeface="Meiryo UI" panose="020B0604030504040204" pitchFamily="50" charset="-128"/>
              </a:rPr>
              <a:t>「２</a:t>
            </a:r>
            <a:r>
              <a:rPr lang="ja-JP" altLang="en-US" sz="2000" dirty="0">
                <a:solidFill>
                  <a:schemeClr val="bg1">
                    <a:lumMod val="50000"/>
                  </a:schemeClr>
                </a:solidFill>
                <a:latin typeface="Meiryo UI" panose="020B0604030504040204" pitchFamily="50" charset="-128"/>
                <a:ea typeface="Meiryo UI" panose="020B0604030504040204" pitchFamily="50" charset="-128"/>
              </a:rPr>
              <a:t>．自己託送による供給で賄いきれない残余需要を小売供給により賄う場合の場合」</a:t>
            </a:r>
            <a:endParaRPr lang="en-US" altLang="ja-JP" sz="2000" dirty="0">
              <a:solidFill>
                <a:schemeClr val="bg1">
                  <a:lumMod val="50000"/>
                </a:schemeClr>
              </a:solidFill>
              <a:latin typeface="Meiryo UI" panose="020B0604030504040204" pitchFamily="50" charset="-128"/>
              <a:ea typeface="Meiryo UI" panose="020B0604030504040204" pitchFamily="50" charset="-128"/>
            </a:endParaRPr>
          </a:p>
          <a:p>
            <a:r>
              <a:rPr lang="ja-JP" altLang="en-US" sz="2000" dirty="0">
                <a:solidFill>
                  <a:schemeClr val="bg1">
                    <a:lumMod val="50000"/>
                  </a:schemeClr>
                </a:solidFill>
                <a:latin typeface="Meiryo UI" panose="020B0604030504040204" pitchFamily="50" charset="-128"/>
                <a:ea typeface="Meiryo UI" panose="020B0604030504040204" pitchFamily="50" charset="-128"/>
              </a:rPr>
              <a:t>のどちらかの項目にご記入ください。</a:t>
            </a:r>
            <a:endParaRPr kumimoji="1" lang="ja-JP" altLang="en-US" sz="200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5634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14</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ー 1"/>
          <p:cNvSpPr txBox="1">
            <a:spLocks/>
          </p:cNvSpPr>
          <p:nvPr/>
        </p:nvSpPr>
        <p:spPr>
          <a:xfrm>
            <a:off x="251520" y="116632"/>
            <a:ext cx="7652624" cy="63931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５－３．「契約の要件」確認（④計画値同時同量の遵守）</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太陽光等の変動電源のみでの自己託送の場合</a:t>
            </a:r>
          </a:p>
        </p:txBody>
      </p:sp>
      <p:graphicFrame>
        <p:nvGraphicFramePr>
          <p:cNvPr id="5" name="表 4"/>
          <p:cNvGraphicFramePr>
            <a:graphicFrameLocks noGrp="1"/>
          </p:cNvGraphicFramePr>
          <p:nvPr>
            <p:extLst>
              <p:ext uri="{D42A27DB-BD31-4B8C-83A1-F6EECF244321}">
                <p14:modId xmlns:p14="http://schemas.microsoft.com/office/powerpoint/2010/main" val="3389883569"/>
              </p:ext>
            </p:extLst>
          </p:nvPr>
        </p:nvGraphicFramePr>
        <p:xfrm>
          <a:off x="251520" y="1772816"/>
          <a:ext cx="8640960" cy="4315858"/>
        </p:xfrm>
        <a:graphic>
          <a:graphicData uri="http://schemas.openxmlformats.org/drawingml/2006/table">
            <a:tbl>
              <a:tblPr firstRow="1" bandCol="1">
                <a:tableStyleId>{5C22544A-7EE6-4342-B048-85BDC9FD1C3A}</a:tableStyleId>
              </a:tblPr>
              <a:tblGrid>
                <a:gridCol w="2732612">
                  <a:extLst>
                    <a:ext uri="{9D8B030D-6E8A-4147-A177-3AD203B41FA5}">
                      <a16:colId xmlns:a16="http://schemas.microsoft.com/office/drawing/2014/main" val="20000"/>
                    </a:ext>
                  </a:extLst>
                </a:gridCol>
                <a:gridCol w="5908348">
                  <a:extLst>
                    <a:ext uri="{9D8B030D-6E8A-4147-A177-3AD203B41FA5}">
                      <a16:colId xmlns:a16="http://schemas.microsoft.com/office/drawing/2014/main" val="20001"/>
                    </a:ext>
                  </a:extLst>
                </a:gridCol>
              </a:tblGrid>
              <a:tr h="360040">
                <a:tc gridSpan="2">
                  <a:txBody>
                    <a:bodyPr/>
                    <a:lstStyle/>
                    <a:p>
                      <a:pPr algn="l"/>
                      <a:r>
                        <a:rPr kumimoji="1" lang="ja-JP" altLang="en-US" sz="1600" b="0" dirty="0">
                          <a:latin typeface="Meiryo UI" panose="020B0604030504040204" pitchFamily="50" charset="-128"/>
                          <a:ea typeface="Meiryo UI" panose="020B0604030504040204" pitchFamily="50" charset="-128"/>
                        </a:rPr>
                        <a:t>計画値同時同量の遵守（太陽光等の変動電源のみでの自己託送の場合にご記入ください）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10000"/>
                  </a:ext>
                </a:extLst>
              </a:tr>
              <a:tr h="1304058">
                <a:tc>
                  <a:txBody>
                    <a:bodyPr/>
                    <a:lstStyle/>
                    <a:p>
                      <a:r>
                        <a:rPr kumimoji="1" lang="ja-JP" altLang="en-US" sz="1600" dirty="0">
                          <a:latin typeface="Meiryo UI" panose="020B0604030504040204" pitchFamily="50" charset="-128"/>
                          <a:ea typeface="Meiryo UI" panose="020B0604030504040204" pitchFamily="50" charset="-128"/>
                        </a:rPr>
                        <a:t>発電側と需要側の同時同量</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の達成方法について</a:t>
                      </a:r>
                      <a:endParaRPr kumimoji="1" lang="ja-JP" altLang="en-US" sz="16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需要側の負荷変動について発電量予測システム</a:t>
                      </a:r>
                      <a:r>
                        <a:rPr lang="en-US" altLang="ja-JP" sz="1400" baseline="30000" dirty="0">
                          <a:latin typeface="Meiryo UI" panose="020B0604030504040204" pitchFamily="50" charset="-128"/>
                          <a:ea typeface="Meiryo UI" panose="020B0604030504040204" pitchFamily="50" charset="-128"/>
                        </a:rPr>
                        <a:t>※</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を活用することで発電側と需要側の計画値同時同量が達成可能となる。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 </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必要に応じて次ページへ詳細をご記載願います。</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00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発電量予測方法について</a:t>
                      </a:r>
                      <a:endParaRPr kumimoji="1" lang="en-US" altLang="ja-JP" sz="1600" dirty="0">
                        <a:latin typeface="Meiryo UI" panose="020B0604030504040204" pitchFamily="50" charset="-128"/>
                        <a:ea typeface="Meiryo UI" panose="020B0604030504040204" pitchFamily="50" charset="-128"/>
                      </a:endParaRPr>
                    </a:p>
                    <a:p>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＜発電予測に用いるデータ項目，データ取得方法，データ取得タイミング＞</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・内容記載。</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＜発電量予測の算定ロジック（算定式）＞</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・内容記載。</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＜発電量予測のタイミング＞</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・内容記載。</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＜発電量予測に誤差が生じる場合に，予測精度の向上への取り組み＞</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・内容記載。</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8" name="テキスト ボックス 7"/>
          <p:cNvSpPr txBox="1"/>
          <p:nvPr/>
        </p:nvSpPr>
        <p:spPr>
          <a:xfrm>
            <a:off x="251520" y="764704"/>
            <a:ext cx="8640960" cy="877163"/>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sz="1700" dirty="0">
                <a:latin typeface="Meiryo UI" panose="020B0604030504040204" pitchFamily="50" charset="-128"/>
                <a:ea typeface="Meiryo UI" panose="020B0604030504040204" pitchFamily="50" charset="-128"/>
              </a:rPr>
              <a:t>今回のご検討内容において，</a:t>
            </a:r>
            <a:r>
              <a:rPr lang="ja-JP" altLang="en-US" sz="1700" b="1" dirty="0">
                <a:latin typeface="Meiryo UI" panose="020B0604030504040204" pitchFamily="50" charset="-128"/>
                <a:ea typeface="Meiryo UI" panose="020B0604030504040204" pitchFamily="50" charset="-128"/>
              </a:rPr>
              <a:t>「発電設備が太陽光等の変動電源のみ」である場合</a:t>
            </a:r>
            <a:r>
              <a:rPr lang="ja-JP" altLang="en-US" sz="1700" dirty="0">
                <a:latin typeface="Meiryo UI" panose="020B0604030504040204" pitchFamily="50" charset="-128"/>
                <a:ea typeface="Meiryo UI" panose="020B0604030504040204" pitchFamily="50" charset="-128"/>
              </a:rPr>
              <a:t>，</a:t>
            </a:r>
            <a:r>
              <a:rPr kumimoji="1" lang="ja-JP" altLang="en-US" sz="1700" dirty="0">
                <a:latin typeface="Meiryo UI" panose="020B0604030504040204" pitchFamily="50" charset="-128"/>
                <a:ea typeface="Meiryo UI" panose="020B0604030504040204" pitchFamily="50" charset="-128"/>
              </a:rPr>
              <a:t>弊社ＨＰに掲載されている「</a:t>
            </a:r>
            <a:r>
              <a:rPr kumimoji="1" lang="ja-JP" altLang="en-US" sz="1700" dirty="0">
                <a:latin typeface="Meiryo UI" panose="020B0604030504040204" pitchFamily="50" charset="-128"/>
                <a:ea typeface="Meiryo UI" panose="020B0604030504040204" pitchFamily="50" charset="-128"/>
                <a:hlinkClick r:id="rId2"/>
              </a:rPr>
              <a:t>自己託送に係るお手続きについて</a:t>
            </a:r>
            <a:r>
              <a:rPr kumimoji="1" lang="ja-JP" altLang="en-US" sz="1700" dirty="0">
                <a:latin typeface="Meiryo UI" panose="020B0604030504040204" pitchFamily="50" charset="-128"/>
                <a:ea typeface="Meiryo UI" panose="020B0604030504040204" pitchFamily="50" charset="-128"/>
              </a:rPr>
              <a:t>」</a:t>
            </a:r>
            <a:r>
              <a:rPr kumimoji="1" lang="en-US" altLang="ja-JP" sz="1700" dirty="0">
                <a:latin typeface="Meiryo UI" panose="020B0604030504040204" pitchFamily="50" charset="-128"/>
                <a:ea typeface="Meiryo UI" panose="020B0604030504040204" pitchFamily="50" charset="-128"/>
              </a:rPr>
              <a:t>16</a:t>
            </a:r>
            <a:r>
              <a:rPr kumimoji="1" lang="ja-JP" altLang="en-US" sz="1700" dirty="0">
                <a:latin typeface="Meiryo UI" panose="020B0604030504040204" pitchFamily="50" charset="-128"/>
                <a:ea typeface="Meiryo UI" panose="020B0604030504040204" pitchFamily="50" charset="-128"/>
              </a:rPr>
              <a:t>スライドの確認ポイントを参考に，以下の確認事項（</a:t>
            </a:r>
            <a:r>
              <a:rPr kumimoji="1" lang="en-US" altLang="ja-JP" sz="1700" dirty="0">
                <a:latin typeface="Meiryo UI" panose="020B0604030504040204" pitchFamily="50" charset="-128"/>
                <a:ea typeface="Meiryo UI" panose="020B0604030504040204" pitchFamily="50" charset="-128"/>
              </a:rPr>
              <a:t>14</a:t>
            </a:r>
            <a:r>
              <a:rPr lang="ja-JP" altLang="en-US" sz="1700" dirty="0">
                <a:latin typeface="Meiryo UI" panose="020B0604030504040204" pitchFamily="50" charset="-128"/>
                <a:ea typeface="Meiryo UI" panose="020B0604030504040204" pitchFamily="50" charset="-128"/>
              </a:rPr>
              <a:t>スライド～</a:t>
            </a:r>
            <a:r>
              <a:rPr lang="en-US" altLang="ja-JP" sz="1700" dirty="0">
                <a:latin typeface="Meiryo UI" panose="020B0604030504040204" pitchFamily="50" charset="-128"/>
                <a:ea typeface="Meiryo UI" panose="020B0604030504040204" pitchFamily="50" charset="-128"/>
              </a:rPr>
              <a:t>15</a:t>
            </a:r>
            <a:r>
              <a:rPr lang="ja-JP" altLang="en-US" sz="1700" dirty="0">
                <a:latin typeface="Meiryo UI" panose="020B0604030504040204" pitchFamily="50" charset="-128"/>
                <a:ea typeface="Meiryo UI" panose="020B0604030504040204" pitchFamily="50" charset="-128"/>
              </a:rPr>
              <a:t>スライド）を</a:t>
            </a:r>
            <a:r>
              <a:rPr kumimoji="1" lang="ja-JP" altLang="en-US" sz="1700" dirty="0">
                <a:latin typeface="Meiryo UI" panose="020B0604030504040204" pitchFamily="50" charset="-128"/>
                <a:ea typeface="Meiryo UI" panose="020B0604030504040204" pitchFamily="50" charset="-128"/>
              </a:rPr>
              <a:t>ご記入ください。</a:t>
            </a:r>
            <a:endParaRPr kumimoji="1" lang="en-US" altLang="ja-JP" sz="1700"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F6A5AE63-94F6-4F41-9EDF-FA0F633D1456}"/>
              </a:ext>
            </a:extLst>
          </p:cNvPr>
          <p:cNvSpPr/>
          <p:nvPr/>
        </p:nvSpPr>
        <p:spPr>
          <a:xfrm>
            <a:off x="6804248" y="49796"/>
            <a:ext cx="1584176" cy="595687"/>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託送供給</a:t>
            </a:r>
            <a:r>
              <a:rPr lang="ja-JP" altLang="en-US" dirty="0">
                <a:latin typeface="Meiryo UI" panose="020B0604030504040204" pitchFamily="50" charset="-128"/>
                <a:ea typeface="Meiryo UI" panose="020B0604030504040204" pitchFamily="50" charset="-128"/>
              </a:rPr>
              <a:t>等</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約款規定</a:t>
            </a:r>
          </a:p>
        </p:txBody>
      </p:sp>
    </p:spTree>
    <p:extLst>
      <p:ext uri="{BB962C8B-B14F-4D97-AF65-F5344CB8AC3E}">
        <p14:creationId xmlns:p14="http://schemas.microsoft.com/office/powerpoint/2010/main" val="598666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60232" y="116632"/>
            <a:ext cx="2133600" cy="365125"/>
          </a:xfrm>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15</a:t>
            </a:fld>
            <a:endParaRPr lang="ja-JP" altLang="en-US" sz="16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18381875"/>
              </p:ext>
            </p:extLst>
          </p:nvPr>
        </p:nvGraphicFramePr>
        <p:xfrm>
          <a:off x="323528" y="836712"/>
          <a:ext cx="8568952" cy="5155655"/>
        </p:xfrm>
        <a:graphic>
          <a:graphicData uri="http://schemas.openxmlformats.org/drawingml/2006/table">
            <a:tbl>
              <a:tblPr firstRow="1" bandCol="1">
                <a:tableStyleId>{5C22544A-7EE6-4342-B048-85BDC9FD1C3A}</a:tableStyleId>
              </a:tblPr>
              <a:tblGrid>
                <a:gridCol w="2783078">
                  <a:extLst>
                    <a:ext uri="{9D8B030D-6E8A-4147-A177-3AD203B41FA5}">
                      <a16:colId xmlns:a16="http://schemas.microsoft.com/office/drawing/2014/main" val="20000"/>
                    </a:ext>
                  </a:extLst>
                </a:gridCol>
                <a:gridCol w="5785874">
                  <a:extLst>
                    <a:ext uri="{9D8B030D-6E8A-4147-A177-3AD203B41FA5}">
                      <a16:colId xmlns:a16="http://schemas.microsoft.com/office/drawing/2014/main" val="20001"/>
                    </a:ext>
                  </a:extLst>
                </a:gridCol>
              </a:tblGrid>
              <a:tr h="360040">
                <a:tc gridSpan="2">
                  <a:txBody>
                    <a:bodyPr/>
                    <a:lstStyle/>
                    <a:p>
                      <a:pPr algn="l"/>
                      <a:r>
                        <a:rPr kumimoji="1" lang="ja-JP" altLang="en-US" sz="1600" b="0" dirty="0">
                          <a:latin typeface="Meiryo UI" panose="020B0604030504040204" pitchFamily="50" charset="-128"/>
                          <a:ea typeface="Meiryo UI" panose="020B0604030504040204" pitchFamily="50" charset="-128"/>
                        </a:rPr>
                        <a:t>計画値同時同量の遵守（太陽光等の変動電源のみでの自己託送の場合にご記入ください）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10000"/>
                  </a:ext>
                </a:extLst>
              </a:tr>
              <a:tr h="2390906">
                <a:tc>
                  <a:txBody>
                    <a:bodyPr/>
                    <a:lstStyle/>
                    <a:p>
                      <a:r>
                        <a:rPr kumimoji="1" lang="ja-JP" altLang="en-US" sz="1600" dirty="0">
                          <a:latin typeface="Meiryo UI" panose="020B0604030504040204" pitchFamily="50" charset="-128"/>
                          <a:ea typeface="Meiryo UI" panose="020B0604030504040204" pitchFamily="50" charset="-128"/>
                        </a:rPr>
                        <a:t>バックアップ電源の存在について</a:t>
                      </a:r>
                      <a:endParaRPr kumimoji="1" lang="en-US" altLang="ja-JP" sz="16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自己託送による供給で賄いきれない残余需要を小売供給により賄う供給方法を取る予定であり，発電設備の点検時等で発電しないコマが発生しても小売電気事業者からの補給により需要を賄うことが可能。</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404709">
                <a:tc>
                  <a:txBody>
                    <a:bodyPr/>
                    <a:lstStyle/>
                    <a:p>
                      <a:r>
                        <a:rPr kumimoji="1" lang="ja-JP" altLang="en-US" sz="1600" dirty="0">
                          <a:latin typeface="Meiryo UI" panose="020B0604030504040204" pitchFamily="50" charset="-128"/>
                          <a:ea typeface="Meiryo UI" panose="020B0604030504040204" pitchFamily="50" charset="-128"/>
                        </a:rPr>
                        <a:t>急な自然変動への対応について</a:t>
                      </a:r>
                      <a:endParaRPr kumimoji="1" lang="en-US" altLang="ja-JP" sz="16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24</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時間</a:t>
                      </a: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365</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日需給管理し，実需給の</a:t>
                      </a: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1</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時間前まで計画変更が行えるような体制にある。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また，自己託送による供給で賄いきれない残余需要を小売供給により賄うため，小売電気事業者とも計画変更が速やかに行えるよう連携体制が整っている。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ja-JP" altLang="en-US"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7" name="テキスト プレースホルダー 1"/>
          <p:cNvSpPr txBox="1">
            <a:spLocks/>
          </p:cNvSpPr>
          <p:nvPr/>
        </p:nvSpPr>
        <p:spPr>
          <a:xfrm>
            <a:off x="251520" y="116632"/>
            <a:ext cx="7596376" cy="63931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５－４．「契約の要件」確認（④計画値同時同量の遵守）</a:t>
            </a: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太陽光等の変動電源のみでの自己託送の場合</a:t>
            </a:r>
          </a:p>
        </p:txBody>
      </p:sp>
      <p:sp>
        <p:nvSpPr>
          <p:cNvPr id="6" name="正方形/長方形 5">
            <a:extLst>
              <a:ext uri="{FF2B5EF4-FFF2-40B4-BE49-F238E27FC236}">
                <a16:creationId xmlns:a16="http://schemas.microsoft.com/office/drawing/2014/main" id="{F6A5AE63-94F6-4F41-9EDF-FA0F633D1456}"/>
              </a:ext>
            </a:extLst>
          </p:cNvPr>
          <p:cNvSpPr/>
          <p:nvPr/>
        </p:nvSpPr>
        <p:spPr>
          <a:xfrm>
            <a:off x="6804248" y="49796"/>
            <a:ext cx="1584176" cy="595687"/>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託送供給</a:t>
            </a:r>
            <a:r>
              <a:rPr lang="ja-JP" altLang="en-US" dirty="0">
                <a:latin typeface="Meiryo UI" panose="020B0604030504040204" pitchFamily="50" charset="-128"/>
                <a:ea typeface="Meiryo UI" panose="020B0604030504040204" pitchFamily="50" charset="-128"/>
              </a:rPr>
              <a:t>等</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約款規定</a:t>
            </a:r>
          </a:p>
        </p:txBody>
      </p:sp>
    </p:spTree>
    <p:extLst>
      <p:ext uri="{BB962C8B-B14F-4D97-AF65-F5344CB8AC3E}">
        <p14:creationId xmlns:p14="http://schemas.microsoft.com/office/powerpoint/2010/main" val="3453057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60232" y="116632"/>
            <a:ext cx="2133600" cy="365125"/>
          </a:xfrm>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16</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ー 1"/>
          <p:cNvSpPr txBox="1">
            <a:spLocks/>
          </p:cNvSpPr>
          <p:nvPr/>
        </p:nvSpPr>
        <p:spPr>
          <a:xfrm>
            <a:off x="251520" y="260648"/>
            <a:ext cx="5328270"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６．参考データ（年間の発電予測実績等）</a:t>
            </a:r>
          </a:p>
        </p:txBody>
      </p:sp>
      <p:sp>
        <p:nvSpPr>
          <p:cNvPr id="5" name="正方形/長方形 4"/>
          <p:cNvSpPr/>
          <p:nvPr/>
        </p:nvSpPr>
        <p:spPr>
          <a:xfrm>
            <a:off x="395536" y="1124744"/>
            <a:ext cx="8424936" cy="46085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参考データを</a:t>
            </a:r>
            <a:r>
              <a:rPr lang="ja-JP" altLang="en-US" sz="4400" dirty="0">
                <a:latin typeface="Meiryo UI" panose="020B0604030504040204" pitchFamily="50" charset="-128"/>
                <a:ea typeface="Meiryo UI" panose="020B0604030504040204" pitchFamily="50" charset="-128"/>
              </a:rPr>
              <a:t>貼付けしてください。</a:t>
            </a:r>
            <a:endParaRPr kumimoji="1" lang="en-US" altLang="ja-JP" sz="4400" dirty="0">
              <a:latin typeface="Meiryo UI" panose="020B0604030504040204" pitchFamily="50" charset="-128"/>
              <a:ea typeface="Meiryo UI" panose="020B0604030504040204" pitchFamily="50" charset="-128"/>
            </a:endParaRPr>
          </a:p>
          <a:p>
            <a:pPr algn="ctr"/>
            <a:r>
              <a:rPr lang="ja-JP" altLang="en-US" sz="4400" dirty="0">
                <a:latin typeface="Meiryo UI" panose="020B0604030504040204" pitchFamily="50" charset="-128"/>
                <a:ea typeface="Meiryo UI" panose="020B0604030504040204" pitchFamily="50" charset="-128"/>
              </a:rPr>
              <a:t>（年間の発電予測実績等）</a:t>
            </a:r>
            <a:endParaRPr kumimoji="1" lang="ja-JP" altLang="en-US" sz="4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26547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60232" y="116632"/>
            <a:ext cx="2133600" cy="365125"/>
          </a:xfrm>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17</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ー 1"/>
          <p:cNvSpPr txBox="1">
            <a:spLocks/>
          </p:cNvSpPr>
          <p:nvPr/>
        </p:nvSpPr>
        <p:spPr>
          <a:xfrm>
            <a:off x="251520" y="260648"/>
            <a:ext cx="7380352"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７．参考データ（発電量予測と需要量予測を比較したロードカーブ）</a:t>
            </a:r>
          </a:p>
        </p:txBody>
      </p:sp>
      <p:sp>
        <p:nvSpPr>
          <p:cNvPr id="5" name="正方形/長方形 4"/>
          <p:cNvSpPr/>
          <p:nvPr/>
        </p:nvSpPr>
        <p:spPr>
          <a:xfrm>
            <a:off x="395536" y="1124744"/>
            <a:ext cx="8424936" cy="46085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参考データを</a:t>
            </a:r>
            <a:r>
              <a:rPr lang="ja-JP" altLang="en-US" sz="4400" dirty="0">
                <a:latin typeface="Meiryo UI" panose="020B0604030504040204" pitchFamily="50" charset="-128"/>
                <a:ea typeface="Meiryo UI" panose="020B0604030504040204" pitchFamily="50" charset="-128"/>
              </a:rPr>
              <a:t>貼付けしてください。</a:t>
            </a:r>
            <a:endParaRPr kumimoji="1" lang="en-US" altLang="ja-JP" sz="4400" dirty="0">
              <a:latin typeface="Meiryo UI" panose="020B0604030504040204" pitchFamily="50" charset="-128"/>
              <a:ea typeface="Meiryo UI" panose="020B0604030504040204" pitchFamily="50" charset="-128"/>
            </a:endParaRPr>
          </a:p>
          <a:p>
            <a:pPr algn="ctr"/>
            <a:r>
              <a:rPr lang="ja-JP" altLang="en-US" sz="4400" dirty="0">
                <a:latin typeface="Meiryo UI" panose="020B0604030504040204" pitchFamily="50" charset="-128"/>
                <a:ea typeface="Meiryo UI" panose="020B0604030504040204" pitchFamily="50" charset="-128"/>
              </a:rPr>
              <a:t>（発電量予測と需要量予測のロードカーブが比較できるグラフ等）</a:t>
            </a:r>
            <a:endParaRPr lang="en-US" altLang="ja-JP" sz="4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7443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60232" y="116632"/>
            <a:ext cx="2133600" cy="365125"/>
          </a:xfrm>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18</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ー 1"/>
          <p:cNvSpPr txBox="1">
            <a:spLocks/>
          </p:cNvSpPr>
          <p:nvPr/>
        </p:nvSpPr>
        <p:spPr>
          <a:xfrm>
            <a:off x="251520" y="260648"/>
            <a:ext cx="5328270"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８．その他参考データ</a:t>
            </a:r>
          </a:p>
        </p:txBody>
      </p:sp>
      <p:sp>
        <p:nvSpPr>
          <p:cNvPr id="5" name="正方形/長方形 4"/>
          <p:cNvSpPr/>
          <p:nvPr/>
        </p:nvSpPr>
        <p:spPr>
          <a:xfrm>
            <a:off x="395536" y="1124744"/>
            <a:ext cx="8424936" cy="46085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その他参考データを</a:t>
            </a:r>
            <a:endParaRPr kumimoji="1" lang="en-US" altLang="ja-JP" sz="4400" dirty="0">
              <a:latin typeface="Meiryo UI" panose="020B0604030504040204" pitchFamily="50" charset="-128"/>
              <a:ea typeface="Meiryo UI" panose="020B0604030504040204" pitchFamily="50" charset="-128"/>
            </a:endParaRPr>
          </a:p>
          <a:p>
            <a:pPr algn="ctr"/>
            <a:r>
              <a:rPr lang="ja-JP" altLang="en-US" sz="4400" dirty="0">
                <a:latin typeface="Meiryo UI" panose="020B0604030504040204" pitchFamily="50" charset="-128"/>
                <a:ea typeface="Meiryo UI" panose="020B0604030504040204" pitchFamily="50" charset="-128"/>
              </a:rPr>
              <a:t>貼付けしてください。</a:t>
            </a:r>
            <a:endParaRPr kumimoji="1" lang="ja-JP" altLang="en-US" sz="4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52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6686550" y="115888"/>
            <a:ext cx="2133600" cy="365125"/>
          </a:xfrm>
          <a:prstGeom prst="rect">
            <a:avLst/>
          </a:prstGeom>
        </p:spPr>
        <p:txBody>
          <a:bodyPr/>
          <a:lstStyle/>
          <a:p>
            <a:pPr>
              <a:defRPr/>
            </a:pPr>
            <a:fld id="{C73B1CAD-A06E-4F8A-9651-236DBFBFA405}" type="slidenum">
              <a:rPr lang="ja-JP" altLang="en-US" sz="1600" smtClean="0">
                <a:solidFill>
                  <a:schemeClr val="tx1"/>
                </a:solidFill>
                <a:latin typeface="Meiryo UI" panose="020B0604030504040204" pitchFamily="50" charset="-128"/>
                <a:ea typeface="Meiryo UI" panose="020B0604030504040204" pitchFamily="50" charset="-128"/>
              </a:rPr>
              <a:pPr>
                <a:defRPr/>
              </a:pPr>
              <a:t>1</a:t>
            </a:fld>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6389" name="コンテンツ プレースホルダー 1"/>
          <p:cNvSpPr txBox="1">
            <a:spLocks/>
          </p:cNvSpPr>
          <p:nvPr/>
        </p:nvSpPr>
        <p:spPr bwMode="auto">
          <a:xfrm>
            <a:off x="323528" y="764704"/>
            <a:ext cx="8615363"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algn="dist">
              <a:buFont typeface="Arial" panose="020B0604020202020204" pitchFamily="34" charset="0"/>
              <a:buNone/>
            </a:pPr>
            <a:r>
              <a:rPr lang="ja-JP" altLang="en-US" sz="1700" dirty="0">
                <a:latin typeface="Meiryo UI" panose="020B0604030504040204" pitchFamily="50" charset="-128"/>
                <a:ea typeface="Meiryo UI" panose="020B0604030504040204" pitchFamily="50" charset="-128"/>
              </a:rPr>
              <a:t>１．「契約の要件」確認項目一覧・・・・・・・・・・・・・・・・・・・・・・・・・・・・・・・・・・・・・・・・・・・・</a:t>
            </a:r>
            <a:r>
              <a:rPr lang="en-US" altLang="ja-JP" sz="1700" dirty="0">
                <a:latin typeface="Meiryo UI" panose="020B0604030504040204" pitchFamily="50" charset="-128"/>
                <a:ea typeface="Meiryo UI" panose="020B0604030504040204" pitchFamily="50" charset="-128"/>
              </a:rPr>
              <a:t>2</a:t>
            </a:r>
          </a:p>
          <a:p>
            <a:pPr algn="dist">
              <a:buNone/>
            </a:pPr>
            <a:r>
              <a:rPr lang="ja-JP" altLang="en-US" sz="1700" dirty="0">
                <a:latin typeface="Meiryo UI" panose="020B0604030504040204" pitchFamily="50" charset="-128"/>
                <a:ea typeface="Meiryo UI" panose="020B0604030504040204" pitchFamily="50" charset="-128"/>
              </a:rPr>
              <a:t>２．自己託送のスキーム概要・・・・・・・・・・・・・・・・・・・・・・・・・・・・・・・・・・・・・・・・・・・・・・・・</a:t>
            </a:r>
            <a:r>
              <a:rPr lang="en-US" altLang="ja-JP" sz="1700" dirty="0">
                <a:latin typeface="Meiryo UI" panose="020B0604030504040204" pitchFamily="50" charset="-128"/>
                <a:ea typeface="Meiryo UI" panose="020B0604030504040204" pitchFamily="50" charset="-128"/>
              </a:rPr>
              <a:t>3</a:t>
            </a:r>
          </a:p>
          <a:p>
            <a:pPr algn="dist">
              <a:buNone/>
            </a:pPr>
            <a:r>
              <a:rPr lang="ja-JP" altLang="en-US" sz="1700" dirty="0">
                <a:latin typeface="Meiryo UI" panose="020B0604030504040204" pitchFamily="50" charset="-128"/>
                <a:ea typeface="Meiryo UI" panose="020B0604030504040204" pitchFamily="50" charset="-128"/>
              </a:rPr>
              <a:t>３．自己託送の関係図・・・・・・・・・・・・・・・・・・・・・・・・・・・・・・・・・・・・・・・・・・・・・・・・・</a:t>
            </a:r>
            <a:r>
              <a:rPr lang="en-US" altLang="ja-JP" sz="1700" dirty="0">
                <a:latin typeface="Meiryo UI" panose="020B0604030504040204" pitchFamily="50" charset="-128"/>
                <a:ea typeface="Meiryo UI" panose="020B0604030504040204" pitchFamily="50" charset="-128"/>
              </a:rPr>
              <a:t>4</a:t>
            </a:r>
          </a:p>
          <a:p>
            <a:pPr>
              <a:buFont typeface="Arial" panose="020B0604020202020204" pitchFamily="34" charset="0"/>
              <a:buNone/>
            </a:pP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自己託送に係る指針（経済産業省）に基づく「契約の要件」確認</a:t>
            </a:r>
            <a:r>
              <a:rPr lang="en-US" altLang="ja-JP" sz="1700" dirty="0">
                <a:latin typeface="Meiryo UI" panose="020B0604030504040204" pitchFamily="50" charset="-128"/>
                <a:ea typeface="Meiryo UI" panose="020B0604030504040204" pitchFamily="50" charset="-128"/>
              </a:rPr>
              <a:t>】</a:t>
            </a:r>
          </a:p>
          <a:p>
            <a:pPr marL="285750" algn="dist">
              <a:buNone/>
            </a:pPr>
            <a:r>
              <a:rPr lang="ja-JP" altLang="en-US" sz="1700" dirty="0">
                <a:latin typeface="Meiryo UI" panose="020B0604030504040204" pitchFamily="50" charset="-128"/>
                <a:ea typeface="Meiryo UI" panose="020B0604030504040204" pitchFamily="50" charset="-128"/>
              </a:rPr>
              <a:t>４－１．自己託送の関係図　・・・・・・・・・・・・・・・・・・・・・・・・・・・・・・・・・・・・・・・・・・・</a:t>
            </a:r>
            <a:r>
              <a:rPr lang="en-US" altLang="ja-JP" sz="1700" dirty="0">
                <a:latin typeface="Meiryo UI" panose="020B0604030504040204" pitchFamily="50" charset="-128"/>
                <a:ea typeface="Meiryo UI" panose="020B0604030504040204" pitchFamily="50" charset="-128"/>
              </a:rPr>
              <a:t>5</a:t>
            </a:r>
          </a:p>
          <a:p>
            <a:pPr marL="285750" algn="dist">
              <a:buNone/>
            </a:pPr>
            <a:r>
              <a:rPr lang="ja-JP" altLang="en-US" sz="1700" dirty="0">
                <a:latin typeface="Meiryo UI" panose="020B0604030504040204" pitchFamily="50" charset="-128"/>
                <a:ea typeface="Meiryo UI" panose="020B0604030504040204" pitchFamily="50" charset="-128"/>
              </a:rPr>
              <a:t>４－２．「契約の要件」確認（①非電気事業用電気工作）・・・・・・・・・・・・・・・・・・</a:t>
            </a:r>
            <a:r>
              <a:rPr lang="en-US" altLang="ja-JP" sz="1700" dirty="0">
                <a:latin typeface="Meiryo UI" panose="020B0604030504040204" pitchFamily="50" charset="-128"/>
                <a:ea typeface="Meiryo UI" panose="020B0604030504040204" pitchFamily="50" charset="-128"/>
              </a:rPr>
              <a:t>6</a:t>
            </a:r>
          </a:p>
          <a:p>
            <a:pPr marL="285750" algn="dist">
              <a:buNone/>
            </a:pPr>
            <a:r>
              <a:rPr lang="ja-JP" altLang="en-US" sz="1700" dirty="0">
                <a:latin typeface="Meiryo UI" panose="020B0604030504040204" pitchFamily="50" charset="-128"/>
                <a:ea typeface="Meiryo UI" panose="020B0604030504040204" pitchFamily="50" charset="-128"/>
              </a:rPr>
              <a:t>４－３．「契約の要件」確認（②自己または密接な関係）・・・・・・・・・・・・・・・・</a:t>
            </a:r>
            <a:r>
              <a:rPr lang="en-US" altLang="ja-JP" sz="1700" dirty="0">
                <a:latin typeface="Meiryo UI" panose="020B0604030504040204" pitchFamily="50" charset="-128"/>
                <a:ea typeface="Meiryo UI" panose="020B0604030504040204" pitchFamily="50" charset="-128"/>
              </a:rPr>
              <a:t>7</a:t>
            </a:r>
            <a:r>
              <a:rPr lang="ja-JP" altLang="en-US" sz="1700" dirty="0">
                <a:latin typeface="Meiryo UI" panose="020B0604030504040204" pitchFamily="50" charset="-128"/>
                <a:ea typeface="Meiryo UI" panose="020B0604030504040204" pitchFamily="50" charset="-128"/>
              </a:rPr>
              <a:t>～</a:t>
            </a:r>
            <a:r>
              <a:rPr lang="en-US" altLang="ja-JP" sz="1700" dirty="0">
                <a:latin typeface="Meiryo UI" panose="020B0604030504040204" pitchFamily="50" charset="-128"/>
                <a:ea typeface="Meiryo UI" panose="020B0604030504040204" pitchFamily="50" charset="-128"/>
              </a:rPr>
              <a:t>8</a:t>
            </a:r>
          </a:p>
          <a:p>
            <a:pPr marL="285750" algn="dist">
              <a:buNone/>
            </a:pPr>
            <a:r>
              <a:rPr lang="ja-JP" altLang="en-US" sz="1700" dirty="0">
                <a:latin typeface="Meiryo UI" panose="020B0604030504040204" pitchFamily="50" charset="-128"/>
                <a:ea typeface="Meiryo UI" panose="020B0604030504040204" pitchFamily="50" charset="-128"/>
              </a:rPr>
              <a:t>４－４．「契約の要件」確認（②</a:t>
            </a: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特定供給の許可）・・・・・・・・・・・・・・・・・・</a:t>
            </a:r>
            <a:r>
              <a:rPr lang="en-US" altLang="ja-JP" sz="1700" dirty="0">
                <a:latin typeface="Meiryo UI" panose="020B0604030504040204" pitchFamily="50" charset="-128"/>
                <a:ea typeface="Meiryo UI" panose="020B0604030504040204" pitchFamily="50" charset="-128"/>
              </a:rPr>
              <a:t>9</a:t>
            </a:r>
            <a:r>
              <a:rPr lang="ja-JP" altLang="en-US" sz="1700" dirty="0">
                <a:latin typeface="Meiryo UI" panose="020B0604030504040204" pitchFamily="50" charset="-128"/>
                <a:ea typeface="Meiryo UI" panose="020B0604030504040204" pitchFamily="50" charset="-128"/>
              </a:rPr>
              <a:t>～</a:t>
            </a:r>
            <a:r>
              <a:rPr lang="en-US" altLang="ja-JP" sz="1700" dirty="0">
                <a:latin typeface="Meiryo UI" panose="020B0604030504040204" pitchFamily="50" charset="-128"/>
                <a:ea typeface="Meiryo UI" panose="020B0604030504040204" pitchFamily="50" charset="-128"/>
              </a:rPr>
              <a:t>10</a:t>
            </a:r>
          </a:p>
          <a:p>
            <a:pPr marL="285750" algn="dist">
              <a:buNone/>
            </a:pPr>
            <a:r>
              <a:rPr lang="ja-JP" altLang="en-US" sz="1700" dirty="0">
                <a:latin typeface="Meiryo UI" panose="020B0604030504040204" pitchFamily="50" charset="-128"/>
                <a:ea typeface="Meiryo UI" panose="020B0604030504040204" pitchFamily="50" charset="-128"/>
              </a:rPr>
              <a:t>４－５．「契約の要件」確認（③最終需要場所であることの確認）・・・・・・・・・・・</a:t>
            </a:r>
            <a:r>
              <a:rPr lang="en-US" altLang="ja-JP" sz="1700" dirty="0">
                <a:latin typeface="Meiryo UI" panose="020B0604030504040204" pitchFamily="50" charset="-128"/>
                <a:ea typeface="Meiryo UI" panose="020B0604030504040204" pitchFamily="50" charset="-128"/>
              </a:rPr>
              <a:t>11</a:t>
            </a:r>
          </a:p>
          <a:p>
            <a:pPr>
              <a:buNone/>
            </a:pP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託送供給等約款に基づく「契約の要件」確認</a:t>
            </a:r>
            <a:r>
              <a:rPr lang="en-US" altLang="ja-JP" sz="1700" dirty="0">
                <a:latin typeface="Meiryo UI" panose="020B0604030504040204" pitchFamily="50" charset="-128"/>
                <a:ea typeface="Meiryo UI" panose="020B0604030504040204" pitchFamily="50" charset="-128"/>
              </a:rPr>
              <a:t>】</a:t>
            </a:r>
          </a:p>
          <a:p>
            <a:pPr marL="285750" algn="dist">
              <a:buNone/>
            </a:pPr>
            <a:r>
              <a:rPr lang="ja-JP" altLang="en-US" sz="1700" dirty="0">
                <a:latin typeface="Meiryo UI" panose="020B0604030504040204" pitchFamily="50" charset="-128"/>
                <a:ea typeface="Meiryo UI" panose="020B0604030504040204" pitchFamily="50" charset="-128"/>
              </a:rPr>
              <a:t>５－１．「契約の要件」確認（④発電側：計画値同時同量の遵守）・・・・・・・・・・・</a:t>
            </a:r>
            <a:r>
              <a:rPr lang="en-US" altLang="ja-JP" sz="1700" dirty="0">
                <a:latin typeface="Meiryo UI" panose="020B0604030504040204" pitchFamily="50" charset="-128"/>
                <a:ea typeface="Meiryo UI" panose="020B0604030504040204" pitchFamily="50" charset="-128"/>
              </a:rPr>
              <a:t>12</a:t>
            </a:r>
          </a:p>
          <a:p>
            <a:pPr marL="285750" algn="dist">
              <a:buNone/>
            </a:pPr>
            <a:r>
              <a:rPr lang="ja-JP" altLang="en-US" sz="1700" dirty="0">
                <a:latin typeface="Meiryo UI" panose="020B0604030504040204" pitchFamily="50" charset="-128"/>
                <a:ea typeface="Meiryo UI" panose="020B0604030504040204" pitchFamily="50" charset="-128"/>
              </a:rPr>
              <a:t>５－２．「契約の要件」確認（④需要側：計画値同時同量の遵守）・・・・・・・・・・・</a:t>
            </a:r>
            <a:r>
              <a:rPr lang="en-US" altLang="ja-JP" sz="1700" dirty="0">
                <a:latin typeface="Meiryo UI" panose="020B0604030504040204" pitchFamily="50" charset="-128"/>
                <a:ea typeface="Meiryo UI" panose="020B0604030504040204" pitchFamily="50" charset="-128"/>
              </a:rPr>
              <a:t>13</a:t>
            </a:r>
          </a:p>
          <a:p>
            <a:pPr marL="285750" algn="dist">
              <a:buNone/>
            </a:pPr>
            <a:r>
              <a:rPr lang="ja-JP" altLang="en-US" sz="1700" dirty="0">
                <a:latin typeface="Meiryo UI" panose="020B0604030504040204" pitchFamily="50" charset="-128"/>
                <a:ea typeface="Meiryo UI" panose="020B0604030504040204" pitchFamily="50" charset="-128"/>
              </a:rPr>
              <a:t>５－３．「契約の要件」確認（④計画値同時同量の遵守）・・・・・・・・・・・・・・</a:t>
            </a:r>
            <a:r>
              <a:rPr lang="en-US" altLang="ja-JP" sz="1700" dirty="0">
                <a:latin typeface="Meiryo UI" panose="020B0604030504040204" pitchFamily="50" charset="-128"/>
                <a:ea typeface="Meiryo UI" panose="020B0604030504040204" pitchFamily="50" charset="-128"/>
              </a:rPr>
              <a:t>14</a:t>
            </a:r>
            <a:r>
              <a:rPr lang="ja-JP" altLang="en-US" sz="1700" dirty="0">
                <a:latin typeface="Meiryo UI" panose="020B0604030504040204" pitchFamily="50" charset="-128"/>
                <a:ea typeface="Meiryo UI" panose="020B0604030504040204" pitchFamily="50" charset="-128"/>
              </a:rPr>
              <a:t>～</a:t>
            </a:r>
            <a:r>
              <a:rPr lang="en-US" altLang="ja-JP" sz="1700" dirty="0">
                <a:latin typeface="Meiryo UI" panose="020B0604030504040204" pitchFamily="50" charset="-128"/>
                <a:ea typeface="Meiryo UI" panose="020B0604030504040204" pitchFamily="50" charset="-128"/>
              </a:rPr>
              <a:t>15</a:t>
            </a:r>
          </a:p>
          <a:p>
            <a:pPr marL="285750">
              <a:buNone/>
            </a:pPr>
            <a:r>
              <a:rPr lang="en-US" altLang="ja-JP" sz="1700" dirty="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太陽光等の変動電源のみでの自己託送の場合</a:t>
            </a:r>
            <a:endParaRPr lang="en-US" altLang="ja-JP" sz="1700" dirty="0">
              <a:latin typeface="Meiryo UI" panose="020B0604030504040204" pitchFamily="50" charset="-128"/>
              <a:ea typeface="Meiryo UI" panose="020B0604030504040204" pitchFamily="50" charset="-128"/>
            </a:endParaRPr>
          </a:p>
          <a:p>
            <a:pPr algn="dist">
              <a:buNone/>
            </a:pPr>
            <a:r>
              <a:rPr lang="ja-JP" altLang="en-US" sz="1700" dirty="0">
                <a:latin typeface="Meiryo UI" panose="020B0604030504040204" pitchFamily="50" charset="-128"/>
                <a:ea typeface="Meiryo UI" panose="020B0604030504040204" pitchFamily="50" charset="-128"/>
              </a:rPr>
              <a:t>６．参考データ（年間の発電予測実績等）・・・・・・・・・・・・・・・・・・・・・・・・・・・・・・・・・・</a:t>
            </a:r>
            <a:r>
              <a:rPr lang="en-US" altLang="ja-JP" sz="1700" dirty="0">
                <a:latin typeface="Meiryo UI" panose="020B0604030504040204" pitchFamily="50" charset="-128"/>
                <a:ea typeface="Meiryo UI" panose="020B0604030504040204" pitchFamily="50" charset="-128"/>
              </a:rPr>
              <a:t>16</a:t>
            </a:r>
            <a:endParaRPr lang="ja-JP" altLang="en-US" sz="1700" dirty="0">
              <a:latin typeface="Meiryo UI" panose="020B0604030504040204" pitchFamily="50" charset="-128"/>
              <a:ea typeface="Meiryo UI" panose="020B0604030504040204" pitchFamily="50" charset="-128"/>
            </a:endParaRPr>
          </a:p>
          <a:p>
            <a:pPr algn="dist">
              <a:buNone/>
            </a:pPr>
            <a:r>
              <a:rPr lang="ja-JP" altLang="en-US" sz="1700" dirty="0">
                <a:latin typeface="Meiryo UI" panose="020B0604030504040204" pitchFamily="50" charset="-128"/>
                <a:ea typeface="Meiryo UI" panose="020B0604030504040204" pitchFamily="50" charset="-128"/>
              </a:rPr>
              <a:t>７．参考データ（発電量予測と需要量予測を比較したロードカーブ）・・・・・・・・・・・・・・・</a:t>
            </a:r>
            <a:r>
              <a:rPr lang="en-US" altLang="ja-JP" sz="1700" dirty="0">
                <a:latin typeface="Meiryo UI" panose="020B0604030504040204" pitchFamily="50" charset="-128"/>
                <a:ea typeface="Meiryo UI" panose="020B0604030504040204" pitchFamily="50" charset="-128"/>
              </a:rPr>
              <a:t>17</a:t>
            </a:r>
            <a:endParaRPr lang="ja-JP" altLang="en-US" sz="1700" dirty="0">
              <a:latin typeface="Meiryo UI" panose="020B0604030504040204" pitchFamily="50" charset="-128"/>
              <a:ea typeface="Meiryo UI" panose="020B0604030504040204" pitchFamily="50" charset="-128"/>
            </a:endParaRPr>
          </a:p>
          <a:p>
            <a:pPr algn="dist">
              <a:buNone/>
            </a:pPr>
            <a:r>
              <a:rPr lang="ja-JP" altLang="en-US" sz="1700" dirty="0">
                <a:latin typeface="Meiryo UI" panose="020B0604030504040204" pitchFamily="50" charset="-128"/>
                <a:ea typeface="Meiryo UI" panose="020B0604030504040204" pitchFamily="50" charset="-128"/>
              </a:rPr>
              <a:t>８．その他参考データ・・・・・・・・・・・・・・・・・・・・・・・・・・・・・・・・・・・・・・・・・・・・・・・・・</a:t>
            </a:r>
            <a:r>
              <a:rPr lang="en-US" altLang="ja-JP" sz="1700" dirty="0">
                <a:latin typeface="Meiryo UI" panose="020B0604030504040204" pitchFamily="50" charset="-128"/>
                <a:ea typeface="Meiryo UI" panose="020B0604030504040204" pitchFamily="50" charset="-128"/>
              </a:rPr>
              <a:t>18</a:t>
            </a:r>
            <a:r>
              <a:rPr lang="ja-JP" altLang="en-US" sz="1700" dirty="0">
                <a:latin typeface="Meiryo UI" panose="020B0604030504040204" pitchFamily="50" charset="-128"/>
                <a:ea typeface="Meiryo UI" panose="020B0604030504040204" pitchFamily="50" charset="-128"/>
              </a:rPr>
              <a:t>～</a:t>
            </a:r>
            <a:r>
              <a:rPr lang="en-US" altLang="ja-JP" sz="1700" dirty="0">
                <a:latin typeface="Meiryo UI" panose="020B0604030504040204" pitchFamily="50" charset="-128"/>
                <a:ea typeface="Meiryo UI" panose="020B0604030504040204" pitchFamily="50" charset="-128"/>
              </a:rPr>
              <a:t>19</a:t>
            </a:r>
            <a:endParaRPr lang="ja-JP" altLang="en-US" sz="1700" dirty="0">
              <a:latin typeface="Meiryo UI" panose="020B0604030504040204" pitchFamily="50" charset="-128"/>
              <a:ea typeface="Meiryo UI" panose="020B0604030504040204" pitchFamily="50" charset="-128"/>
            </a:endParaRPr>
          </a:p>
          <a:p>
            <a:pPr algn="dist">
              <a:buFont typeface="Arial" panose="020B0604020202020204" pitchFamily="34" charset="0"/>
              <a:buNone/>
            </a:pPr>
            <a:endParaRPr lang="en-US" altLang="ja-JP" sz="1700"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735F0DA0-6D22-430B-B9FB-C47CE10AA5AD}"/>
              </a:ext>
            </a:extLst>
          </p:cNvPr>
          <p:cNvSpPr txBox="1">
            <a:spLocks/>
          </p:cNvSpPr>
          <p:nvPr/>
        </p:nvSpPr>
        <p:spPr bwMode="auto">
          <a:xfrm>
            <a:off x="247650" y="188913"/>
            <a:ext cx="80279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FF6D4B"/>
              </a:buClr>
              <a:buFont typeface="Wingdings" panose="05000000000000000000" pitchFamily="2" charset="2"/>
              <a:buChar char="n"/>
              <a:defRPr sz="2000">
                <a:solidFill>
                  <a:schemeClr val="tx1"/>
                </a:solidFill>
                <a:latin typeface="Meiryo UI" panose="020B0604030504040204" pitchFamily="50" charset="-128"/>
                <a:ea typeface="Meiryo UI" panose="020B0604030504040204" pitchFamily="50" charset="-128"/>
              </a:defRPr>
            </a:lvl1pPr>
            <a:lvl2pPr marL="698500" indent="-342900">
              <a:spcBef>
                <a:spcPct val="20000"/>
              </a:spcBef>
              <a:buClr>
                <a:srgbClr val="FF6D4B"/>
              </a:buClr>
              <a:buFont typeface="Wingdings" panose="05000000000000000000" pitchFamily="2" charset="2"/>
              <a:buChar char="l"/>
              <a:defRPr kumimoji="1">
                <a:solidFill>
                  <a:schemeClr val="tx1"/>
                </a:solidFill>
                <a:latin typeface="Meiryo UI" panose="020B0604030504040204" pitchFamily="50" charset="-128"/>
                <a:ea typeface="Meiryo UI" panose="020B0604030504040204" pitchFamily="50" charset="-128"/>
              </a:defRPr>
            </a:lvl2pPr>
            <a:lvl3pPr marL="890588" indent="-177800">
              <a:spcBef>
                <a:spcPct val="20000"/>
              </a:spcBef>
              <a:buClr>
                <a:srgbClr val="FF6D4B"/>
              </a:buClr>
              <a:buFont typeface="Wingdings" panose="05000000000000000000" pitchFamily="2" charset="2"/>
              <a:buChar char="u"/>
              <a:defRPr kumimoji="1" sz="1600">
                <a:solidFill>
                  <a:schemeClr val="tx1"/>
                </a:solidFill>
                <a:latin typeface="Meiryo UI" panose="020B0604030504040204" pitchFamily="50" charset="-128"/>
                <a:ea typeface="Meiryo UI" panose="020B0604030504040204" pitchFamily="50" charset="-128"/>
              </a:defRPr>
            </a:lvl3pPr>
            <a:lvl4pPr marL="1168400" indent="-98425">
              <a:spcBef>
                <a:spcPct val="20000"/>
              </a:spcBef>
              <a:buClr>
                <a:schemeClr val="tx1"/>
              </a:buClr>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defRPr>
            </a:lvl4pPr>
            <a:lvl5pPr marL="1435100" indent="-87313">
              <a:spcBef>
                <a:spcPct val="20000"/>
              </a:spcBef>
              <a:buClr>
                <a:schemeClr val="tx1"/>
              </a:buClr>
              <a:buFont typeface="ＭＳ Ｐゴシック" panose="020B0600070205080204" pitchFamily="50" charset="-128"/>
              <a:buChar char="-"/>
              <a:defRPr sz="1400">
                <a:solidFill>
                  <a:schemeClr val="tx1"/>
                </a:solidFill>
                <a:latin typeface="Meiryo UI" panose="020B0604030504040204" pitchFamily="50" charset="-128"/>
                <a:ea typeface="Meiryo UI" panose="020B0604030504040204" pitchFamily="50" charset="-128"/>
              </a:defRPr>
            </a:lvl5pPr>
            <a:lvl6pPr marL="1892300" indent="-87313" eaLnBrk="0" fontAlgn="base" hangingPunct="0">
              <a:spcBef>
                <a:spcPct val="20000"/>
              </a:spcBef>
              <a:spcAft>
                <a:spcPct val="0"/>
              </a:spcAft>
              <a:buClr>
                <a:schemeClr val="tx1"/>
              </a:buClr>
              <a:buFont typeface="ＭＳ Ｐゴシック" panose="020B0600070205080204" pitchFamily="50" charset="-128"/>
              <a:buChar char="-"/>
              <a:defRPr sz="1400">
                <a:solidFill>
                  <a:schemeClr val="tx1"/>
                </a:solidFill>
                <a:latin typeface="Meiryo UI" panose="020B0604030504040204" pitchFamily="50" charset="-128"/>
                <a:ea typeface="Meiryo UI" panose="020B0604030504040204" pitchFamily="50" charset="-128"/>
              </a:defRPr>
            </a:lvl6pPr>
            <a:lvl7pPr marL="2349500" indent="-87313" eaLnBrk="0" fontAlgn="base" hangingPunct="0">
              <a:spcBef>
                <a:spcPct val="20000"/>
              </a:spcBef>
              <a:spcAft>
                <a:spcPct val="0"/>
              </a:spcAft>
              <a:buClr>
                <a:schemeClr val="tx1"/>
              </a:buClr>
              <a:buFont typeface="ＭＳ Ｐゴシック" panose="020B0600070205080204" pitchFamily="50" charset="-128"/>
              <a:buChar char="-"/>
              <a:defRPr sz="1400">
                <a:solidFill>
                  <a:schemeClr val="tx1"/>
                </a:solidFill>
                <a:latin typeface="Meiryo UI" panose="020B0604030504040204" pitchFamily="50" charset="-128"/>
                <a:ea typeface="Meiryo UI" panose="020B0604030504040204" pitchFamily="50" charset="-128"/>
              </a:defRPr>
            </a:lvl7pPr>
            <a:lvl8pPr marL="2806700" indent="-87313" eaLnBrk="0" fontAlgn="base" hangingPunct="0">
              <a:spcBef>
                <a:spcPct val="20000"/>
              </a:spcBef>
              <a:spcAft>
                <a:spcPct val="0"/>
              </a:spcAft>
              <a:buClr>
                <a:schemeClr val="tx1"/>
              </a:buClr>
              <a:buFont typeface="ＭＳ Ｐゴシック" panose="020B0600070205080204" pitchFamily="50" charset="-128"/>
              <a:buChar char="-"/>
              <a:defRPr sz="1400">
                <a:solidFill>
                  <a:schemeClr val="tx1"/>
                </a:solidFill>
                <a:latin typeface="Meiryo UI" panose="020B0604030504040204" pitchFamily="50" charset="-128"/>
                <a:ea typeface="Meiryo UI" panose="020B0604030504040204" pitchFamily="50" charset="-128"/>
              </a:defRPr>
            </a:lvl8pPr>
            <a:lvl9pPr marL="3263900" indent="-87313" eaLnBrk="0" fontAlgn="base" hangingPunct="0">
              <a:spcBef>
                <a:spcPct val="20000"/>
              </a:spcBef>
              <a:spcAft>
                <a:spcPct val="0"/>
              </a:spcAft>
              <a:buClr>
                <a:schemeClr val="tx1"/>
              </a:buClr>
              <a:buFont typeface="ＭＳ Ｐゴシック" panose="020B0600070205080204" pitchFamily="50" charset="-128"/>
              <a:buChar char="-"/>
              <a:defRPr sz="1400">
                <a:solidFill>
                  <a:schemeClr val="tx1"/>
                </a:solidFill>
                <a:latin typeface="Meiryo UI" panose="020B0604030504040204" pitchFamily="50" charset="-128"/>
                <a:ea typeface="Meiryo UI" panose="020B0604030504040204" pitchFamily="50" charset="-128"/>
              </a:defRPr>
            </a:lvl9pPr>
          </a:lstStyle>
          <a:p>
            <a:pPr>
              <a:spcBef>
                <a:spcPct val="0"/>
              </a:spcBef>
              <a:buClrTx/>
              <a:buFontTx/>
              <a:buNone/>
            </a:pPr>
            <a:r>
              <a:rPr lang="ja-JP" altLang="en-US" sz="2400" dirty="0"/>
              <a:t>目次</a:t>
            </a:r>
            <a:endParaRPr lang="zh-TW" altLang="en-US" sz="2400" dirty="0"/>
          </a:p>
        </p:txBody>
      </p:sp>
    </p:spTree>
    <p:extLst>
      <p:ext uri="{BB962C8B-B14F-4D97-AF65-F5344CB8AC3E}">
        <p14:creationId xmlns:p14="http://schemas.microsoft.com/office/powerpoint/2010/main" val="4087646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60232" y="116632"/>
            <a:ext cx="2133600" cy="365125"/>
          </a:xfrm>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19</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ー 1"/>
          <p:cNvSpPr txBox="1">
            <a:spLocks/>
          </p:cNvSpPr>
          <p:nvPr/>
        </p:nvSpPr>
        <p:spPr>
          <a:xfrm>
            <a:off x="251520" y="260648"/>
            <a:ext cx="5328270"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９．その他参考データ</a:t>
            </a:r>
          </a:p>
        </p:txBody>
      </p:sp>
      <p:sp>
        <p:nvSpPr>
          <p:cNvPr id="5" name="正方形/長方形 4"/>
          <p:cNvSpPr/>
          <p:nvPr/>
        </p:nvSpPr>
        <p:spPr>
          <a:xfrm>
            <a:off x="395536" y="1124744"/>
            <a:ext cx="8424936" cy="46085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400" dirty="0">
                <a:latin typeface="Meiryo UI" panose="020B0604030504040204" pitchFamily="50" charset="-128"/>
                <a:ea typeface="Meiryo UI" panose="020B0604030504040204" pitchFamily="50" charset="-128"/>
              </a:rPr>
              <a:t>その他参考データを</a:t>
            </a:r>
            <a:endParaRPr kumimoji="1" lang="en-US" altLang="ja-JP" sz="4400" dirty="0">
              <a:latin typeface="Meiryo UI" panose="020B0604030504040204" pitchFamily="50" charset="-128"/>
              <a:ea typeface="Meiryo UI" panose="020B0604030504040204" pitchFamily="50" charset="-128"/>
            </a:endParaRPr>
          </a:p>
          <a:p>
            <a:pPr algn="ctr"/>
            <a:r>
              <a:rPr lang="ja-JP" altLang="en-US" sz="4400" dirty="0">
                <a:latin typeface="Meiryo UI" panose="020B0604030504040204" pitchFamily="50" charset="-128"/>
                <a:ea typeface="Meiryo UI" panose="020B0604030504040204" pitchFamily="50" charset="-128"/>
              </a:rPr>
              <a:t>貼付けしてください。</a:t>
            </a:r>
            <a:endParaRPr kumimoji="1" lang="ja-JP" altLang="en-US" sz="4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0330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2</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 2"/>
          <p:cNvSpPr txBox="1">
            <a:spLocks/>
          </p:cNvSpPr>
          <p:nvPr/>
        </p:nvSpPr>
        <p:spPr>
          <a:xfrm>
            <a:off x="251520" y="260648"/>
            <a:ext cx="5328270"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１．「契約の要件」確認項目一覧</a:t>
            </a:r>
          </a:p>
        </p:txBody>
      </p:sp>
      <p:sp>
        <p:nvSpPr>
          <p:cNvPr id="6" name="テキスト ボックス 5"/>
          <p:cNvSpPr txBox="1"/>
          <p:nvPr/>
        </p:nvSpPr>
        <p:spPr>
          <a:xfrm>
            <a:off x="143508" y="769353"/>
            <a:ext cx="8856984" cy="369332"/>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自己託送の契約にあたり，以下の「契約の要件」を満たしていることを確認させていただきます。</a:t>
            </a:r>
            <a:endParaRPr lang="en-US" altLang="ja-JP"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331283935"/>
              </p:ext>
            </p:extLst>
          </p:nvPr>
        </p:nvGraphicFramePr>
        <p:xfrm>
          <a:off x="251520" y="1555404"/>
          <a:ext cx="8640960" cy="3817812"/>
        </p:xfrm>
        <a:graphic>
          <a:graphicData uri="http://schemas.openxmlformats.org/drawingml/2006/table">
            <a:tbl>
              <a:tblPr firstRow="1" bandRow="1"/>
              <a:tblGrid>
                <a:gridCol w="360040">
                  <a:extLst>
                    <a:ext uri="{9D8B030D-6E8A-4147-A177-3AD203B41FA5}">
                      <a16:colId xmlns:a16="http://schemas.microsoft.com/office/drawing/2014/main" val="20000"/>
                    </a:ext>
                  </a:extLst>
                </a:gridCol>
                <a:gridCol w="1814909">
                  <a:extLst>
                    <a:ext uri="{9D8B030D-6E8A-4147-A177-3AD203B41FA5}">
                      <a16:colId xmlns:a16="http://schemas.microsoft.com/office/drawing/2014/main" val="20001"/>
                    </a:ext>
                  </a:extLst>
                </a:gridCol>
                <a:gridCol w="3657699">
                  <a:extLst>
                    <a:ext uri="{9D8B030D-6E8A-4147-A177-3AD203B41FA5}">
                      <a16:colId xmlns:a16="http://schemas.microsoft.com/office/drawing/2014/main" val="20002"/>
                    </a:ext>
                  </a:extLst>
                </a:gridCol>
                <a:gridCol w="2808312">
                  <a:extLst>
                    <a:ext uri="{9D8B030D-6E8A-4147-A177-3AD203B41FA5}">
                      <a16:colId xmlns:a16="http://schemas.microsoft.com/office/drawing/2014/main" val="20003"/>
                    </a:ext>
                  </a:extLst>
                </a:gridCol>
              </a:tblGrid>
              <a:tr h="343092">
                <a:tc>
                  <a:txBody>
                    <a:bodyPr/>
                    <a:lstStyle/>
                    <a:p>
                      <a:endParaRPr kumimoji="1" lang="ja-JP" altLang="en-US" sz="1600" dirty="0">
                        <a:solidFill>
                          <a:schemeClr val="bg1"/>
                        </a:solidFill>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600" dirty="0">
                          <a:solidFill>
                            <a:schemeClr val="bg1"/>
                          </a:solidFill>
                          <a:latin typeface="Meiryo UI" panose="020B0604030504040204" pitchFamily="50" charset="-128"/>
                          <a:ea typeface="Meiryo UI" panose="020B0604030504040204" pitchFamily="50" charset="-128"/>
                        </a:rPr>
                        <a:t>要件</a:t>
                      </a:r>
                      <a:endParaRPr kumimoji="1" lang="ja-JP" altLang="en-US" sz="1600" b="0" dirty="0">
                        <a:solidFill>
                          <a:schemeClr val="bg1"/>
                        </a:solidFill>
                        <a:latin typeface="Meiryo UI" panose="020B0604030504040204" pitchFamily="50" charset="-128"/>
                        <a:ea typeface="Meiryo UI" panose="020B0604030504040204" pitchFamily="50" charset="-128"/>
                      </a:endParaRPr>
                    </a:p>
                  </a:txBody>
                  <a:tcPr marL="72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600" dirty="0">
                          <a:solidFill>
                            <a:schemeClr val="bg1"/>
                          </a:solidFill>
                          <a:latin typeface="Meiryo UI" panose="020B0604030504040204" pitchFamily="50" charset="-128"/>
                          <a:ea typeface="Meiryo UI" panose="020B0604030504040204" pitchFamily="50" charset="-128"/>
                        </a:rPr>
                        <a:t>概要</a:t>
                      </a:r>
                      <a:endParaRPr kumimoji="1" lang="ja-JP" altLang="en-US" sz="1600" b="0" dirty="0">
                        <a:solidFill>
                          <a:schemeClr val="bg1"/>
                        </a:solidFill>
                        <a:latin typeface="Meiryo UI" panose="020B0604030504040204" pitchFamily="50" charset="-128"/>
                        <a:ea typeface="Meiryo UI" panose="020B0604030504040204" pitchFamily="50" charset="-128"/>
                      </a:endParaRPr>
                    </a:p>
                  </a:txBody>
                  <a:tcPr marL="72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p>
                      <a:pPr algn="ctr"/>
                      <a:r>
                        <a:rPr kumimoji="1" lang="ja-JP" altLang="en-US" sz="1600" b="0" dirty="0">
                          <a:solidFill>
                            <a:schemeClr val="bg1"/>
                          </a:solidFill>
                          <a:latin typeface="Meiryo UI" panose="020B0604030504040204" pitchFamily="50" charset="-128"/>
                          <a:ea typeface="Meiryo UI" panose="020B0604030504040204" pitchFamily="50" charset="-128"/>
                        </a:rPr>
                        <a:t>証跡（例）</a:t>
                      </a:r>
                    </a:p>
                  </a:txBody>
                  <a:tcPr marL="72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93012">
                <a:tc>
                  <a:txBody>
                    <a:bodyPr/>
                    <a:lstStyle/>
                    <a:p>
                      <a:pPr algn="ctr"/>
                      <a:r>
                        <a:rPr kumimoji="1" lang="ja-JP" altLang="en-US" sz="1200" dirty="0">
                          <a:latin typeface="Meiryo UI" panose="020B0604030504040204" pitchFamily="50" charset="-128"/>
                          <a:ea typeface="Meiryo UI" panose="020B0604030504040204" pitchFamily="50" charset="-128"/>
                        </a:rPr>
                        <a:t>①</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非電気事業用電気工作物</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原則，発電者の自家用発電設備が「電気事業の用に供する電気工作物ではない」こと。</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新指針適用分</a:t>
                      </a:r>
                      <a:r>
                        <a:rPr kumimoji="1" lang="en-US" altLang="ja-JP" sz="1200" b="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弊社所定様式「自己託送に係る宣誓書」</a:t>
                      </a:r>
                    </a:p>
                    <a:p>
                      <a:pPr algn="l"/>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旧指針適用分</a:t>
                      </a:r>
                      <a:r>
                        <a:rPr kumimoji="1" lang="en-US" altLang="ja-JP" sz="1200" b="0" dirty="0">
                          <a:solidFill>
                            <a:schemeClr val="tx1"/>
                          </a:solidFill>
                          <a:latin typeface="Meiryo UI" panose="020B0604030504040204" pitchFamily="50" charset="-128"/>
                          <a:ea typeface="Meiryo UI" panose="020B0604030504040204" pitchFamily="50" charset="-128"/>
                        </a:rPr>
                        <a:t>】</a:t>
                      </a:r>
                    </a:p>
                    <a:p>
                      <a:pPr algn="l"/>
                      <a:r>
                        <a:rPr kumimoji="1" lang="ja-JP" altLang="en-US" sz="1200" b="0" dirty="0">
                          <a:solidFill>
                            <a:schemeClr val="tx1"/>
                          </a:solidFill>
                          <a:latin typeface="Meiryo UI" panose="020B0604030504040204" pitchFamily="50" charset="-128"/>
                          <a:ea typeface="Meiryo UI" panose="020B0604030504040204" pitchFamily="50" charset="-128"/>
                        </a:rPr>
                        <a:t>弊社所定様式「自己託送に用いる発電設備の宣誓書」</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63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②</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自己または密接関係性</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契約主体と発電者・需要者の関係性が自己，または密接な関係（親会社と子会社 等）を有しているか。</a:t>
                      </a:r>
                      <a:endParaRPr kumimoji="1" lang="en-US" altLang="ja-JP" sz="1200" dirty="0">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組織図・組織情報（</a:t>
                      </a:r>
                      <a:r>
                        <a:rPr kumimoji="1" lang="en-US" altLang="ja-JP" sz="1200" b="0" dirty="0">
                          <a:solidFill>
                            <a:schemeClr val="tx1"/>
                          </a:solidFill>
                          <a:latin typeface="Meiryo UI" panose="020B0604030504040204" pitchFamily="50" charset="-128"/>
                          <a:ea typeface="Meiryo UI" panose="020B0604030504040204" pitchFamily="50" charset="-128"/>
                        </a:rPr>
                        <a:t>HP</a:t>
                      </a:r>
                      <a:r>
                        <a:rPr kumimoji="1" lang="ja-JP" altLang="en-US" sz="1200" b="0" dirty="0">
                          <a:solidFill>
                            <a:schemeClr val="tx1"/>
                          </a:solidFill>
                          <a:latin typeface="Meiryo UI" panose="020B0604030504040204" pitchFamily="50" charset="-128"/>
                          <a:ea typeface="Meiryo UI" panose="020B0604030504040204" pitchFamily="50" charset="-128"/>
                        </a:rPr>
                        <a:t>情報，有価証券報告書等）等</a:t>
                      </a: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新指針適用分は上記に合わせて</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弊社所定様式「自己託送に係る宣誓書」</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459260">
                <a:tc>
                  <a:txBody>
                    <a:bodyPr/>
                    <a:lstStyle/>
                    <a:p>
                      <a:pPr algn="ctr"/>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特定供給の認可</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（該当する場合のみ）</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密接な関係のある複数の需要場所へ自己託送を行う等，特定供給の認可が必要となる場合に，経済み産業省の認可を得ているか。</a:t>
                      </a:r>
                      <a:endParaRPr lang="en-US" altLang="ja-JP" sz="1200" dirty="0">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Meiryo UI" panose="020B0604030504040204" pitchFamily="50" charset="-128"/>
                          <a:ea typeface="Meiryo UI" panose="020B0604030504040204" pitchFamily="50" charset="-128"/>
                        </a:rPr>
                        <a:t>特定供給許可証</a:t>
                      </a:r>
                      <a:endParaRPr lang="en-US" altLang="ja-JP" sz="1200" b="0" dirty="0">
                        <a:latin typeface="Meiryo UI" panose="020B0604030504040204" pitchFamily="50" charset="-128"/>
                        <a:ea typeface="Meiryo UI" panose="020B0604030504040204"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5926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③</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最終需要場所であることの確認</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自己託送契約者または自己託送契約者と密接関係性を有する者以外に最終的に電気を使用する者が存在しないこと。</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旧指針適用分</a:t>
                      </a:r>
                      <a:r>
                        <a:rPr kumimoji="1" lang="en-US" altLang="ja-JP" sz="1200" b="0" dirty="0">
                          <a:solidFill>
                            <a:schemeClr val="tx1"/>
                          </a:solidFill>
                          <a:latin typeface="Meiryo UI" panose="020B0604030504040204" pitchFamily="50" charset="-128"/>
                          <a:ea typeface="Meiryo UI" panose="020B0604030504040204" pitchFamily="50" charset="-128"/>
                        </a:rPr>
                        <a:t>】</a:t>
                      </a:r>
                    </a:p>
                    <a:p>
                      <a:r>
                        <a:rPr kumimoji="1" lang="ja-JP" altLang="en-US" sz="1200" b="0" dirty="0">
                          <a:solidFill>
                            <a:schemeClr val="tx1"/>
                          </a:solidFill>
                          <a:latin typeface="Meiryo UI" panose="020B0604030504040204" pitchFamily="50" charset="-128"/>
                          <a:ea typeface="Meiryo UI" panose="020B0604030504040204" pitchFamily="50" charset="-128"/>
                        </a:rPr>
                        <a:t>弊社所定様式「自己託送に係る宣誓書（旧指針用</a:t>
                      </a:r>
                      <a:r>
                        <a:rPr kumimoji="1" lang="en-US" altLang="ja-JP" sz="1200" b="0" dirty="0">
                          <a:solidFill>
                            <a:schemeClr val="tx1"/>
                          </a:solidFill>
                          <a:latin typeface="Meiryo UI" panose="020B0604030504040204" pitchFamily="50" charset="-128"/>
                          <a:ea typeface="Meiryo UI" panose="020B0604030504040204" pitchFamily="50" charset="-128"/>
                        </a:rPr>
                        <a:t>_</a:t>
                      </a:r>
                      <a:r>
                        <a:rPr kumimoji="1" lang="ja-JP" altLang="en-US" sz="1200" b="0" dirty="0">
                          <a:solidFill>
                            <a:schemeClr val="tx1"/>
                          </a:solidFill>
                          <a:latin typeface="Meiryo UI" panose="020B0604030504040204" pitchFamily="50" charset="-128"/>
                          <a:ea typeface="Meiryo UI" panose="020B0604030504040204" pitchFamily="50" charset="-128"/>
                        </a:rPr>
                        <a:t>需要）」</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新指針適用分</a:t>
                      </a:r>
                      <a:r>
                        <a:rPr kumimoji="1" lang="en-US" altLang="ja-JP" sz="1200" b="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弊社所定様式「自己託送に係る宣誓書」</a:t>
                      </a: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66564098"/>
                  </a:ext>
                </a:extLst>
              </a:tr>
            </a:tbl>
          </a:graphicData>
        </a:graphic>
      </p:graphicFrame>
      <p:sp>
        <p:nvSpPr>
          <p:cNvPr id="3" name="テキスト ボックス 2"/>
          <p:cNvSpPr txBox="1"/>
          <p:nvPr/>
        </p:nvSpPr>
        <p:spPr>
          <a:xfrm>
            <a:off x="179512" y="1124744"/>
            <a:ext cx="7632848"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自己託送に係る指針」（経済産業省）</a:t>
            </a:r>
            <a:r>
              <a:rPr kumimoji="1" lang="ja-JP" altLang="en-US" dirty="0">
                <a:latin typeface="Meiryo UI" panose="020B0604030504040204" pitchFamily="50" charset="-128"/>
                <a:ea typeface="Meiryo UI" panose="020B0604030504040204" pitchFamily="50" charset="-128"/>
              </a:rPr>
              <a:t>に基づく「契約の要件」確認</a:t>
            </a:r>
          </a:p>
        </p:txBody>
      </p:sp>
      <p:sp>
        <p:nvSpPr>
          <p:cNvPr id="7" name="テキスト ボックス 6"/>
          <p:cNvSpPr txBox="1"/>
          <p:nvPr/>
        </p:nvSpPr>
        <p:spPr>
          <a:xfrm>
            <a:off x="179512" y="5411776"/>
            <a:ext cx="7632848" cy="369332"/>
          </a:xfrm>
          <a:prstGeom prst="rect">
            <a:avLst/>
          </a:prstGeom>
          <a:noFill/>
        </p:spPr>
        <p:txBody>
          <a:bodyPr wrap="square" rtlCol="0">
            <a:spAutoFit/>
          </a:bodyPr>
          <a:lstStyle/>
          <a:p>
            <a:pPr marL="285750" indent="-285750">
              <a:buFont typeface="Wingdings" panose="05000000000000000000" pitchFamily="2" charset="2"/>
              <a:buChar char="n"/>
            </a:pPr>
            <a:r>
              <a:rPr lang="ja-JP" altLang="en-US" b="1" dirty="0">
                <a:latin typeface="Meiryo UI" panose="020B0604030504040204" pitchFamily="50" charset="-128"/>
                <a:ea typeface="Meiryo UI" panose="020B0604030504040204" pitchFamily="50" charset="-128"/>
              </a:rPr>
              <a:t>「託送供給等約款」</a:t>
            </a:r>
            <a:r>
              <a:rPr kumimoji="1" lang="ja-JP" altLang="en-US" dirty="0">
                <a:latin typeface="Meiryo UI" panose="020B0604030504040204" pitchFamily="50" charset="-128"/>
                <a:ea typeface="Meiryo UI" panose="020B0604030504040204" pitchFamily="50" charset="-128"/>
              </a:rPr>
              <a:t>に基づく「契約の要件」確認</a:t>
            </a:r>
          </a:p>
        </p:txBody>
      </p:sp>
      <p:graphicFrame>
        <p:nvGraphicFramePr>
          <p:cNvPr id="8" name="表 7"/>
          <p:cNvGraphicFramePr>
            <a:graphicFrameLocks noGrp="1"/>
          </p:cNvGraphicFramePr>
          <p:nvPr>
            <p:extLst>
              <p:ext uri="{D42A27DB-BD31-4B8C-83A1-F6EECF244321}">
                <p14:modId xmlns:p14="http://schemas.microsoft.com/office/powerpoint/2010/main" val="3781418595"/>
              </p:ext>
            </p:extLst>
          </p:nvPr>
        </p:nvGraphicFramePr>
        <p:xfrm>
          <a:off x="251520" y="5781108"/>
          <a:ext cx="8640960" cy="528212"/>
        </p:xfrm>
        <a:graphic>
          <a:graphicData uri="http://schemas.openxmlformats.org/drawingml/2006/table">
            <a:tbl>
              <a:tblPr firstRow="1" bandRow="1"/>
              <a:tblGrid>
                <a:gridCol w="360040">
                  <a:extLst>
                    <a:ext uri="{9D8B030D-6E8A-4147-A177-3AD203B41FA5}">
                      <a16:colId xmlns:a16="http://schemas.microsoft.com/office/drawing/2014/main" val="20000"/>
                    </a:ext>
                  </a:extLst>
                </a:gridCol>
                <a:gridCol w="1814909">
                  <a:extLst>
                    <a:ext uri="{9D8B030D-6E8A-4147-A177-3AD203B41FA5}">
                      <a16:colId xmlns:a16="http://schemas.microsoft.com/office/drawing/2014/main" val="20001"/>
                    </a:ext>
                  </a:extLst>
                </a:gridCol>
                <a:gridCol w="3657699">
                  <a:extLst>
                    <a:ext uri="{9D8B030D-6E8A-4147-A177-3AD203B41FA5}">
                      <a16:colId xmlns:a16="http://schemas.microsoft.com/office/drawing/2014/main" val="20002"/>
                    </a:ext>
                  </a:extLst>
                </a:gridCol>
                <a:gridCol w="2808312">
                  <a:extLst>
                    <a:ext uri="{9D8B030D-6E8A-4147-A177-3AD203B41FA5}">
                      <a16:colId xmlns:a16="http://schemas.microsoft.com/office/drawing/2014/main" val="20003"/>
                    </a:ext>
                  </a:extLst>
                </a:gridCol>
              </a:tblGrid>
              <a:tr h="52821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④</a:t>
                      </a:r>
                    </a:p>
                  </a:txBody>
                  <a:tcPr marL="91447" marR="914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rPr>
                        <a:t>計画値同時同量の遵守</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47" marR="914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計画値同時同量の遵守が可能か。</a:t>
                      </a:r>
                      <a:endParaRPr lang="en-US" altLang="ja-JP" sz="1200" dirty="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（電源構成や供給形態等を確認）</a:t>
                      </a:r>
                      <a:endParaRPr lang="en-US" altLang="ja-JP" sz="1200" dirty="0">
                        <a:latin typeface="Meiryo UI" panose="020B0604030504040204" pitchFamily="50" charset="-128"/>
                        <a:ea typeface="Meiryo UI" panose="020B0604030504040204" pitchFamily="50" charset="-128"/>
                      </a:endParaRPr>
                    </a:p>
                  </a:txBody>
                  <a:tcPr marL="91447" marR="914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Meiryo UI" panose="020B0604030504040204" pitchFamily="50" charset="-128"/>
                          <a:ea typeface="Meiryo UI" panose="020B0604030504040204" pitchFamily="50" charset="-128"/>
                        </a:rPr>
                        <a:t>発電予測システムのシミュレーション結果や予測値と実績の照合結果，等</a:t>
                      </a:r>
                      <a:endParaRPr lang="en-US" altLang="ja-JP" sz="1200" b="0" dirty="0">
                        <a:latin typeface="Meiryo UI" panose="020B0604030504040204" pitchFamily="50" charset="-128"/>
                        <a:ea typeface="Meiryo UI" panose="020B0604030504040204" pitchFamily="50" charset="-128"/>
                      </a:endParaRPr>
                    </a:p>
                  </a:txBody>
                  <a:tcPr marL="91447" marR="914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79512" y="6372036"/>
            <a:ext cx="8964488" cy="369332"/>
          </a:xfrm>
          <a:prstGeom prst="rect">
            <a:avLst/>
          </a:prstGeom>
          <a:solidFill>
            <a:schemeClr val="bg1"/>
          </a:solidFill>
          <a:ln>
            <a:noFill/>
          </a:ln>
        </p:spPr>
        <p:txBody>
          <a:bodyPr wrap="square" rtlCol="0">
            <a:spAutoFit/>
          </a:bodyPr>
          <a:lstStyle/>
          <a:p>
            <a:r>
              <a:rPr lang="ja-JP" altLang="en-US" dirty="0">
                <a:latin typeface="Meiryo UI" panose="020B0604030504040204" pitchFamily="50" charset="-128"/>
                <a:ea typeface="Meiryo UI" panose="020B0604030504040204" pitchFamily="50" charset="-128"/>
              </a:rPr>
              <a:t>上記項目の確認については，</a:t>
            </a:r>
            <a:r>
              <a:rPr lang="ja-JP" altLang="en-US" b="1" u="sng" dirty="0">
                <a:latin typeface="Meiryo UI" panose="020B0604030504040204" pitchFamily="50" charset="-128"/>
                <a:ea typeface="Meiryo UI" panose="020B0604030504040204" pitchFamily="50" charset="-128"/>
              </a:rPr>
              <a:t>次スライド以降の回答欄へご記入</a:t>
            </a:r>
            <a:r>
              <a:rPr lang="ja-JP" altLang="en-US" dirty="0">
                <a:latin typeface="Meiryo UI" panose="020B0604030504040204" pitchFamily="50" charset="-128"/>
                <a:ea typeface="Meiryo UI" panose="020B0604030504040204" pitchFamily="50" charset="-128"/>
              </a:rPr>
              <a:t>のうえご提出をお願いいたします。</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436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3</a:t>
            </a:fld>
            <a:endParaRPr lang="ja-JP" altLang="en-US" sz="1600" dirty="0">
              <a:latin typeface="Meiryo UI" panose="020B0604030504040204" pitchFamily="50" charset="-128"/>
              <a:ea typeface="Meiryo UI" panose="020B0604030504040204" pitchFamily="50" charset="-128"/>
            </a:endParaRPr>
          </a:p>
        </p:txBody>
      </p:sp>
      <p:sp>
        <p:nvSpPr>
          <p:cNvPr id="5" name="テキスト プレースホルダー 1"/>
          <p:cNvSpPr>
            <a:spLocks noGrp="1"/>
          </p:cNvSpPr>
          <p:nvPr>
            <p:ph type="body" sz="quarter" idx="13"/>
          </p:nvPr>
        </p:nvSpPr>
        <p:spPr>
          <a:xfrm>
            <a:off x="251520" y="260648"/>
            <a:ext cx="5328270" cy="431950"/>
          </a:xfrm>
        </p:spPr>
        <p:txBody>
          <a:bodyPr/>
          <a:lstStyle/>
          <a:p>
            <a:r>
              <a:rPr kumimoji="1" lang="ja-JP" altLang="en-US" dirty="0">
                <a:latin typeface="Meiryo UI" panose="020B0604030504040204" pitchFamily="50" charset="-128"/>
                <a:ea typeface="Meiryo UI" panose="020B0604030504040204" pitchFamily="50" charset="-128"/>
              </a:rPr>
              <a:t>２．自己託送の</a:t>
            </a:r>
            <a:r>
              <a:rPr lang="ja-JP" altLang="en-US" dirty="0">
                <a:latin typeface="Meiryo UI" panose="020B0604030504040204" pitchFamily="50" charset="-128"/>
                <a:ea typeface="Meiryo UI" panose="020B0604030504040204" pitchFamily="50" charset="-128"/>
              </a:rPr>
              <a:t>スキーム</a:t>
            </a:r>
            <a:r>
              <a:rPr kumimoji="1" lang="ja-JP" altLang="en-US" dirty="0">
                <a:latin typeface="Meiryo UI" panose="020B0604030504040204" pitchFamily="50" charset="-128"/>
                <a:ea typeface="Meiryo UI" panose="020B0604030504040204" pitchFamily="50" charset="-128"/>
              </a:rPr>
              <a:t>概要</a:t>
            </a:r>
          </a:p>
        </p:txBody>
      </p:sp>
      <p:sp>
        <p:nvSpPr>
          <p:cNvPr id="49" name="テキスト ボックス 48"/>
          <p:cNvSpPr txBox="1"/>
          <p:nvPr/>
        </p:nvSpPr>
        <p:spPr>
          <a:xfrm>
            <a:off x="251520" y="764704"/>
            <a:ext cx="8640960" cy="646331"/>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各契約主体および設備の維持・運用者等の確認のため，自己託送のスキーム概要について，以下の項目をご記入ください。</a:t>
            </a:r>
            <a:endParaRPr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64125217"/>
              </p:ext>
            </p:extLst>
          </p:nvPr>
        </p:nvGraphicFramePr>
        <p:xfrm>
          <a:off x="251520" y="1868448"/>
          <a:ext cx="4320480" cy="3985208"/>
        </p:xfrm>
        <a:graphic>
          <a:graphicData uri="http://schemas.openxmlformats.org/drawingml/2006/table">
            <a:tbl>
              <a:tblPr firstRow="1" bandCol="1">
                <a:tableStyleId>{21E4AEA4-8DFA-4A89-87EB-49C32662AFE0}</a:tableStyleId>
              </a:tblPr>
              <a:tblGrid>
                <a:gridCol w="968383">
                  <a:extLst>
                    <a:ext uri="{9D8B030D-6E8A-4147-A177-3AD203B41FA5}">
                      <a16:colId xmlns:a16="http://schemas.microsoft.com/office/drawing/2014/main" val="20002"/>
                    </a:ext>
                  </a:extLst>
                </a:gridCol>
                <a:gridCol w="119185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373289">
                <a:tc gridSpan="3">
                  <a:txBody>
                    <a:bodyPr/>
                    <a:lstStyle/>
                    <a:p>
                      <a:pPr algn="ctr"/>
                      <a:r>
                        <a:rPr kumimoji="1" lang="ja-JP" altLang="en-US" b="0" dirty="0">
                          <a:solidFill>
                            <a:schemeClr val="bg1"/>
                          </a:solidFill>
                          <a:latin typeface="Meiryo UI" panose="020B0604030504040204" pitchFamily="50" charset="-128"/>
                          <a:ea typeface="Meiryo UI" panose="020B0604030504040204" pitchFamily="50" charset="-128"/>
                        </a:rPr>
                        <a:t>発電側（発電量調整供給兼基本契約）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10000"/>
                  </a:ext>
                </a:extLst>
              </a:tr>
              <a:tr h="528827">
                <a:tc gridSpan="2">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契約主体</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　　（自己託送を行う者）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28827">
                <a:tc rowSpan="3">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発電地点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発電場所</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東京エリア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28827">
                <a:tc vMerge="1">
                  <a:txBody>
                    <a:bodyPr/>
                    <a:lstStyle/>
                    <a:p>
                      <a:pPr algn="l"/>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電圧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特別高圧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399836">
                <a:tc vMerge="1">
                  <a:txBody>
                    <a:bodyPr/>
                    <a:lstStyle/>
                    <a:p>
                      <a:pPr algn="l"/>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電源種別（</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バイオマス発電</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太陽光発電</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2801">
                <a:tc gridSpan="2">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発電設備の維持・運用者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2801">
                <a:tc gridSpan="2">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発電設備の所有者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7970338"/>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110941335"/>
              </p:ext>
            </p:extLst>
          </p:nvPr>
        </p:nvGraphicFramePr>
        <p:xfrm>
          <a:off x="4644008" y="1868447"/>
          <a:ext cx="4320479" cy="3985211"/>
        </p:xfrm>
        <a:graphic>
          <a:graphicData uri="http://schemas.openxmlformats.org/drawingml/2006/table">
            <a:tbl>
              <a:tblPr firstRow="1" bandCol="1">
                <a:tableStyleId>{5C22544A-7EE6-4342-B048-85BDC9FD1C3A}</a:tableStyleId>
              </a:tblPr>
              <a:tblGrid>
                <a:gridCol w="1042874">
                  <a:extLst>
                    <a:ext uri="{9D8B030D-6E8A-4147-A177-3AD203B41FA5}">
                      <a16:colId xmlns:a16="http://schemas.microsoft.com/office/drawing/2014/main" val="20002"/>
                    </a:ext>
                  </a:extLst>
                </a:gridCol>
                <a:gridCol w="1189374">
                  <a:extLst>
                    <a:ext uri="{9D8B030D-6E8A-4147-A177-3AD203B41FA5}">
                      <a16:colId xmlns:a16="http://schemas.microsoft.com/office/drawing/2014/main" val="20000"/>
                    </a:ext>
                  </a:extLst>
                </a:gridCol>
                <a:gridCol w="2088231">
                  <a:extLst>
                    <a:ext uri="{9D8B030D-6E8A-4147-A177-3AD203B41FA5}">
                      <a16:colId xmlns:a16="http://schemas.microsoft.com/office/drawing/2014/main" val="20001"/>
                    </a:ext>
                  </a:extLst>
                </a:gridCol>
              </a:tblGrid>
              <a:tr h="373289">
                <a:tc gridSpan="3">
                  <a:txBody>
                    <a:bodyPr/>
                    <a:lstStyle/>
                    <a:p>
                      <a:pPr algn="ctr"/>
                      <a:r>
                        <a:rPr kumimoji="1" lang="ja-JP" altLang="en-US" b="0" dirty="0">
                          <a:solidFill>
                            <a:schemeClr val="bg1"/>
                          </a:solidFill>
                          <a:latin typeface="Meiryo UI" panose="020B0604030504040204" pitchFamily="50" charset="-128"/>
                          <a:ea typeface="Meiryo UI" panose="020B0604030504040204" pitchFamily="50" charset="-128"/>
                        </a:rPr>
                        <a:t>需要側（接続供給兼基本契約）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10000"/>
                  </a:ext>
                </a:extLst>
              </a:tr>
              <a:tr h="528827">
                <a:tc gridSpan="2">
                  <a:txBody>
                    <a:bodyPr/>
                    <a:lstStyle/>
                    <a:p>
                      <a:pPr algn="l"/>
                      <a:r>
                        <a:rPr kumimoji="1" lang="ja-JP" altLang="en-US" sz="1400" b="0" dirty="0">
                          <a:latin typeface="Meiryo UI" panose="020B0604030504040204" pitchFamily="50" charset="-128"/>
                          <a:ea typeface="Meiryo UI" panose="020B0604030504040204" pitchFamily="50" charset="-128"/>
                        </a:rPr>
                        <a:t>契約主体</a:t>
                      </a:r>
                      <a:endParaRPr kumimoji="1"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en-US" altLang="ja-JP" sz="1400" b="1"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　　（自己託送を行う者）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28827">
                <a:tc rowSpan="3">
                  <a:txBody>
                    <a:bodyPr/>
                    <a:lstStyle/>
                    <a:p>
                      <a:pPr algn="l"/>
                      <a:r>
                        <a:rPr kumimoji="1" lang="ja-JP" altLang="en-US" sz="1400" b="0" dirty="0">
                          <a:latin typeface="Meiryo UI" panose="020B0604030504040204" pitchFamily="50" charset="-128"/>
                          <a:ea typeface="Meiryo UI" panose="020B0604030504040204" pitchFamily="50" charset="-128"/>
                        </a:rPr>
                        <a:t>供給地点</a:t>
                      </a:r>
                      <a:endParaRPr kumimoji="1"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a:latin typeface="Meiryo UI" panose="020B0604030504040204" pitchFamily="50" charset="-128"/>
                          <a:ea typeface="Meiryo UI" panose="020B0604030504040204" pitchFamily="50" charset="-128"/>
                        </a:rPr>
                        <a:t>需要場所</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東京エリア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28827">
                <a:tc vMerge="1">
                  <a:txBody>
                    <a:bodyPr/>
                    <a:lstStyle/>
                    <a:p>
                      <a:pPr algn="l"/>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電圧</a:t>
                      </a:r>
                      <a:endParaRPr kumimoji="1"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高圧</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399835">
                <a:tc vMerge="1">
                  <a:txBody>
                    <a:bodyPr/>
                    <a:lstStyle/>
                    <a:p>
                      <a:pPr algn="l"/>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需要施設</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○○工場</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（○○株式会社）</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本社ビル</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（○○株式会社）</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2803">
                <a:tc gridSpan="2">
                  <a:txBody>
                    <a:bodyPr/>
                    <a:lstStyle/>
                    <a:p>
                      <a:pPr algn="l"/>
                      <a:r>
                        <a:rPr kumimoji="1" lang="ja-JP" altLang="en-US" sz="1400" b="0" dirty="0">
                          <a:latin typeface="Meiryo UI" panose="020B0604030504040204" pitchFamily="50" charset="-128"/>
                          <a:ea typeface="Meiryo UI" panose="020B0604030504040204" pitchFamily="50" charset="-128"/>
                        </a:rPr>
                        <a:t>受変電設備の維持・運用者</a:t>
                      </a:r>
                      <a:endParaRPr kumimoji="1"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2803">
                <a:tc gridSpan="2">
                  <a:txBody>
                    <a:bodyPr/>
                    <a:lstStyle/>
                    <a:p>
                      <a:pPr algn="l"/>
                      <a:r>
                        <a:rPr kumimoji="1" lang="ja-JP" altLang="en-US" sz="1400" b="0" dirty="0">
                          <a:latin typeface="Meiryo UI" panose="020B0604030504040204" pitchFamily="50" charset="-128"/>
                          <a:ea typeface="Meiryo UI" panose="020B0604030504040204" pitchFamily="50" charset="-128"/>
                        </a:rPr>
                        <a:t>受変電設備の所有者</a:t>
                      </a:r>
                      <a:endParaRPr kumimoji="1" lang="en-US" altLang="ja-JP" sz="1400" b="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例）○○株式会社</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9746055"/>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971502649"/>
              </p:ext>
            </p:extLst>
          </p:nvPr>
        </p:nvGraphicFramePr>
        <p:xfrm>
          <a:off x="251520" y="1484784"/>
          <a:ext cx="4320480" cy="335280"/>
        </p:xfrm>
        <a:graphic>
          <a:graphicData uri="http://schemas.openxmlformats.org/drawingml/2006/table">
            <a:tbl>
              <a:tblPr firstRow="1" bandRow="1">
                <a:tableStyleId>{69012ECD-51FC-41F1-AA8D-1B2483CD663E}</a:tableStyleId>
              </a:tblPr>
              <a:tblGrid>
                <a:gridCol w="2232248">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tblGrid>
              <a:tr h="216024">
                <a:tc>
                  <a:txBody>
                    <a:bodyPr/>
                    <a:lstStyle/>
                    <a:p>
                      <a:pPr algn="ctr"/>
                      <a:r>
                        <a:rPr kumimoji="1" lang="ja-JP" altLang="en-US" sz="1600" b="0" dirty="0">
                          <a:latin typeface="Meiryo UI" panose="020B0604030504040204" pitchFamily="50" charset="-128"/>
                          <a:ea typeface="Meiryo UI" panose="020B0604030504040204" pitchFamily="50" charset="-128"/>
                        </a:rPr>
                        <a:t>自己託送開始希望時期</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a:solidFill>
                            <a:schemeClr val="bg1">
                              <a:lumMod val="50000"/>
                            </a:schemeClr>
                          </a:solidFill>
                          <a:latin typeface="Meiryo UI" panose="020B0604030504040204" pitchFamily="50" charset="-128"/>
                          <a:ea typeface="Meiryo UI" panose="020B0604030504040204" pitchFamily="50" charset="-128"/>
                        </a:rPr>
                        <a:t>例）</a:t>
                      </a:r>
                      <a:r>
                        <a:rPr kumimoji="1" lang="en-US" altLang="ja-JP" sz="1400" b="0" dirty="0">
                          <a:solidFill>
                            <a:schemeClr val="bg1">
                              <a:lumMod val="50000"/>
                            </a:schemeClr>
                          </a:solidFill>
                          <a:latin typeface="Meiryo UI" panose="020B0604030504040204" pitchFamily="50" charset="-128"/>
                          <a:ea typeface="Meiryo UI" panose="020B0604030504040204" pitchFamily="50" charset="-128"/>
                        </a:rPr>
                        <a:t>YYYY/MM/DD</a:t>
                      </a:r>
                      <a:endParaRPr kumimoji="1" lang="ja-JP" altLang="en-US" sz="1400" b="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テキスト ボックス 6"/>
          <p:cNvSpPr txBox="1"/>
          <p:nvPr/>
        </p:nvSpPr>
        <p:spPr>
          <a:xfrm>
            <a:off x="251519" y="6136140"/>
            <a:ext cx="8712969" cy="523220"/>
          </a:xfrm>
          <a:prstGeom prst="rect">
            <a:avLst/>
          </a:prstGeom>
          <a:solidFill>
            <a:schemeClr val="bg1"/>
          </a:solidFill>
          <a:ln w="3175">
            <a:solidFill>
              <a:schemeClr val="tx1"/>
            </a:solidFill>
          </a:ln>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その他補足事項があればご記入ください</a:t>
            </a:r>
            <a:r>
              <a:rPr kumimoji="1" lang="en-US" altLang="ja-JP" sz="14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07504" y="5859141"/>
            <a:ext cx="8568952"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太陽光等の変動電源のみで自己託送をご検討の場合は，当フォーマットの</a:t>
            </a:r>
            <a:r>
              <a:rPr kumimoji="1" lang="en-US" altLang="ja-JP" sz="1200" dirty="0">
                <a:latin typeface="Meiryo UI" panose="020B0604030504040204" pitchFamily="50" charset="-128"/>
                <a:ea typeface="Meiryo UI" panose="020B0604030504040204" pitchFamily="50" charset="-128"/>
              </a:rPr>
              <a:t>14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スライドへご記入ください。</a:t>
            </a:r>
          </a:p>
        </p:txBody>
      </p:sp>
      <p:sp>
        <p:nvSpPr>
          <p:cNvPr id="10" name="正方形/長方形 9">
            <a:extLst>
              <a:ext uri="{FF2B5EF4-FFF2-40B4-BE49-F238E27FC236}">
                <a16:creationId xmlns:a16="http://schemas.microsoft.com/office/drawing/2014/main" id="{058B854C-F79B-4404-B8BD-FC6919AB1BEE}"/>
              </a:ext>
            </a:extLst>
          </p:cNvPr>
          <p:cNvSpPr/>
          <p:nvPr/>
        </p:nvSpPr>
        <p:spPr>
          <a:xfrm>
            <a:off x="7236296" y="260648"/>
            <a:ext cx="1152128" cy="360040"/>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共通項目</a:t>
            </a:r>
          </a:p>
        </p:txBody>
      </p:sp>
      <p:graphicFrame>
        <p:nvGraphicFramePr>
          <p:cNvPr id="11" name="表 10">
            <a:extLst>
              <a:ext uri="{FF2B5EF4-FFF2-40B4-BE49-F238E27FC236}">
                <a16:creationId xmlns:a16="http://schemas.microsoft.com/office/drawing/2014/main" id="{2BC4B2C0-FB06-4390-B997-081AE7F0FB11}"/>
              </a:ext>
            </a:extLst>
          </p:cNvPr>
          <p:cNvGraphicFramePr>
            <a:graphicFrameLocks noGrp="1"/>
          </p:cNvGraphicFramePr>
          <p:nvPr>
            <p:extLst>
              <p:ext uri="{D42A27DB-BD31-4B8C-83A1-F6EECF244321}">
                <p14:modId xmlns:p14="http://schemas.microsoft.com/office/powerpoint/2010/main" val="2061458724"/>
              </p:ext>
            </p:extLst>
          </p:nvPr>
        </p:nvGraphicFramePr>
        <p:xfrm>
          <a:off x="4644008" y="1484784"/>
          <a:ext cx="4320479" cy="335280"/>
        </p:xfrm>
        <a:graphic>
          <a:graphicData uri="http://schemas.openxmlformats.org/drawingml/2006/table">
            <a:tbl>
              <a:tblPr firstRow="1" bandRow="1">
                <a:tableStyleId>{69012ECD-51FC-41F1-AA8D-1B2483CD663E}</a:tableStyleId>
              </a:tblPr>
              <a:tblGrid>
                <a:gridCol w="1512168">
                  <a:extLst>
                    <a:ext uri="{9D8B030D-6E8A-4147-A177-3AD203B41FA5}">
                      <a16:colId xmlns:a16="http://schemas.microsoft.com/office/drawing/2014/main" val="20000"/>
                    </a:ext>
                  </a:extLst>
                </a:gridCol>
                <a:gridCol w="2808311">
                  <a:extLst>
                    <a:ext uri="{9D8B030D-6E8A-4147-A177-3AD203B41FA5}">
                      <a16:colId xmlns:a16="http://schemas.microsoft.com/office/drawing/2014/main" val="20001"/>
                    </a:ext>
                  </a:extLst>
                </a:gridCol>
              </a:tblGrid>
              <a:tr h="216024">
                <a:tc>
                  <a:txBody>
                    <a:bodyPr/>
                    <a:lstStyle/>
                    <a:p>
                      <a:pPr algn="ctr"/>
                      <a:r>
                        <a:rPr kumimoji="1" lang="ja-JP" altLang="en-US" sz="1600" b="0" dirty="0">
                          <a:solidFill>
                            <a:schemeClr val="bg1"/>
                          </a:solidFill>
                          <a:latin typeface="Meiryo UI" panose="020B0604030504040204" pitchFamily="50" charset="-128"/>
                          <a:ea typeface="Meiryo UI" panose="020B0604030504040204" pitchFamily="50" charset="-128"/>
                        </a:rPr>
                        <a:t>需給管理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a:solidFill>
                            <a:schemeClr val="bg1">
                              <a:lumMod val="50000"/>
                            </a:schemeClr>
                          </a:solidFill>
                          <a:latin typeface="Meiryo UI" panose="020B0604030504040204" pitchFamily="50" charset="-128"/>
                          <a:ea typeface="Meiryo UI" panose="020B0604030504040204" pitchFamily="50" charset="-128"/>
                        </a:rPr>
                        <a:t>○○株式会社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 name="表 174"/>
          <p:cNvGraphicFramePr>
            <a:graphicFrameLocks noGrp="1"/>
          </p:cNvGraphicFramePr>
          <p:nvPr>
            <p:extLst>
              <p:ext uri="{D42A27DB-BD31-4B8C-83A1-F6EECF244321}">
                <p14:modId xmlns:p14="http://schemas.microsoft.com/office/powerpoint/2010/main" val="614308187"/>
              </p:ext>
            </p:extLst>
          </p:nvPr>
        </p:nvGraphicFramePr>
        <p:xfrm>
          <a:off x="5436096" y="2564904"/>
          <a:ext cx="2952328" cy="3024336"/>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val="20000"/>
                    </a:ext>
                  </a:extLst>
                </a:gridCol>
              </a:tblGrid>
              <a:tr h="529258">
                <a:tc>
                  <a:txBody>
                    <a:bodyPr/>
                    <a:lstStyle/>
                    <a:p>
                      <a:pPr algn="ctr"/>
                      <a:r>
                        <a:rPr kumimoji="1" lang="ja-JP" altLang="en-US" dirty="0"/>
                        <a:t>需要場所</a:t>
                      </a:r>
                    </a:p>
                  </a:txBody>
                  <a:tcPr anchor="ctr"/>
                </a:tc>
                <a:extLst>
                  <a:ext uri="{0D108BD9-81ED-4DB2-BD59-A6C34878D82A}">
                    <a16:rowId xmlns:a16="http://schemas.microsoft.com/office/drawing/2014/main" val="10000"/>
                  </a:ext>
                </a:extLst>
              </a:tr>
              <a:tr h="2495078">
                <a:tc>
                  <a:txBody>
                    <a:bodyPr/>
                    <a:lstStyle/>
                    <a:p>
                      <a:pPr algn="l"/>
                      <a:endParaRPr kumimoji="1" lang="ja-JP" altLang="en-US" dirty="0"/>
                    </a:p>
                  </a:txBody>
                  <a:tcPr/>
                </a:tc>
                <a:extLst>
                  <a:ext uri="{0D108BD9-81ED-4DB2-BD59-A6C34878D82A}">
                    <a16:rowId xmlns:a16="http://schemas.microsoft.com/office/drawing/2014/main" val="10001"/>
                  </a:ext>
                </a:extLst>
              </a:tr>
            </a:tbl>
          </a:graphicData>
        </a:graphic>
      </p:graphicFrame>
      <p:cxnSp>
        <p:nvCxnSpPr>
          <p:cNvPr id="227" name="カギ線コネクタ 226"/>
          <p:cNvCxnSpPr>
            <a:cxnSpLocks/>
            <a:stCxn id="20" idx="3"/>
          </p:cNvCxnSpPr>
          <p:nvPr/>
        </p:nvCxnSpPr>
        <p:spPr>
          <a:xfrm flipV="1">
            <a:off x="5868144" y="4365104"/>
            <a:ext cx="2232248" cy="1780978"/>
          </a:xfrm>
          <a:prstGeom prst="bentConnector3">
            <a:avLst>
              <a:gd name="adj1" fmla="val 100110"/>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81" name="表 280"/>
          <p:cNvGraphicFramePr>
            <a:graphicFrameLocks noGrp="1"/>
          </p:cNvGraphicFramePr>
          <p:nvPr>
            <p:extLst>
              <p:ext uri="{D42A27DB-BD31-4B8C-83A1-F6EECF244321}">
                <p14:modId xmlns:p14="http://schemas.microsoft.com/office/powerpoint/2010/main" val="2778982235"/>
              </p:ext>
            </p:extLst>
          </p:nvPr>
        </p:nvGraphicFramePr>
        <p:xfrm>
          <a:off x="179512" y="2564904"/>
          <a:ext cx="2880320" cy="3024336"/>
        </p:xfrm>
        <a:graphic>
          <a:graphicData uri="http://schemas.openxmlformats.org/drawingml/2006/table">
            <a:tbl>
              <a:tblPr firstRow="1" bandRow="1">
                <a:tableStyleId>{21E4AEA4-8DFA-4A89-87EB-49C32662AFE0}</a:tableStyleId>
              </a:tblPr>
              <a:tblGrid>
                <a:gridCol w="2880320">
                  <a:extLst>
                    <a:ext uri="{9D8B030D-6E8A-4147-A177-3AD203B41FA5}">
                      <a16:colId xmlns:a16="http://schemas.microsoft.com/office/drawing/2014/main" val="20000"/>
                    </a:ext>
                  </a:extLst>
                </a:gridCol>
              </a:tblGrid>
              <a:tr h="529258">
                <a:tc>
                  <a:txBody>
                    <a:bodyPr/>
                    <a:lstStyle/>
                    <a:p>
                      <a:pPr algn="ctr"/>
                      <a:r>
                        <a:rPr kumimoji="1" lang="ja-JP" altLang="en-US" dirty="0"/>
                        <a:t>発電場所</a:t>
                      </a:r>
                    </a:p>
                  </a:txBody>
                  <a:tcPr anchor="ctr"/>
                </a:tc>
                <a:extLst>
                  <a:ext uri="{0D108BD9-81ED-4DB2-BD59-A6C34878D82A}">
                    <a16:rowId xmlns:a16="http://schemas.microsoft.com/office/drawing/2014/main" val="10000"/>
                  </a:ext>
                </a:extLst>
              </a:tr>
              <a:tr h="2495078">
                <a:tc>
                  <a:txBody>
                    <a:bodyPr/>
                    <a:lstStyle/>
                    <a:p>
                      <a:endParaRPr kumimoji="1" lang="ja-JP" altLang="en-US" dirty="0"/>
                    </a:p>
                  </a:txBody>
                  <a:tcPr/>
                </a:tc>
                <a:extLst>
                  <a:ext uri="{0D108BD9-81ED-4DB2-BD59-A6C34878D82A}">
                    <a16:rowId xmlns:a16="http://schemas.microsoft.com/office/drawing/2014/main" val="10001"/>
                  </a:ext>
                </a:extLst>
              </a:tr>
            </a:tbl>
          </a:graphicData>
        </a:graphic>
      </p:graphicFrame>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4</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 2"/>
          <p:cNvSpPr txBox="1">
            <a:spLocks/>
          </p:cNvSpPr>
          <p:nvPr/>
        </p:nvSpPr>
        <p:spPr>
          <a:xfrm>
            <a:off x="251520" y="260648"/>
            <a:ext cx="5328270"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３．自己託送の関係図</a:t>
            </a:r>
          </a:p>
        </p:txBody>
      </p:sp>
      <p:sp>
        <p:nvSpPr>
          <p:cNvPr id="7" name="テキスト ボックス 6"/>
          <p:cNvSpPr txBox="1"/>
          <p:nvPr/>
        </p:nvSpPr>
        <p:spPr>
          <a:xfrm>
            <a:off x="251520" y="764704"/>
            <a:ext cx="8640960" cy="923330"/>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前スライドの自己託送スキーム概要に基づき，自己託送の関係性（「自己」および「密接な関係」や自己託送による供給で賄いきれない残余需要を小売供給により賄う供給方法の有無，等）が確認可能なイメージ図を以下へ貼付けしてください。</a:t>
            </a:r>
            <a:endParaRPr lang="en-US" altLang="ja-JP" dirty="0">
              <a:latin typeface="Meiryo UI" panose="020B0604030504040204" pitchFamily="50" charset="-128"/>
              <a:ea typeface="Meiryo UI" panose="020B0604030504040204" pitchFamily="50" charset="-128"/>
            </a:endParaRPr>
          </a:p>
        </p:txBody>
      </p:sp>
      <p:sp>
        <p:nvSpPr>
          <p:cNvPr id="280" name="正方形/長方形 279"/>
          <p:cNvSpPr/>
          <p:nvPr/>
        </p:nvSpPr>
        <p:spPr>
          <a:xfrm>
            <a:off x="179512" y="2564904"/>
            <a:ext cx="2880320" cy="3024336"/>
          </a:xfrm>
          <a:prstGeom prst="rect">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4" name="正方形/長方形 173"/>
          <p:cNvSpPr/>
          <p:nvPr/>
        </p:nvSpPr>
        <p:spPr>
          <a:xfrm>
            <a:off x="5436096" y="2564904"/>
            <a:ext cx="2952328" cy="3024336"/>
          </a:xfrm>
          <a:prstGeom prst="rect">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nvGrpSpPr>
          <p:cNvPr id="229" name="グループ化 228"/>
          <p:cNvGrpSpPr/>
          <p:nvPr/>
        </p:nvGrpSpPr>
        <p:grpSpPr>
          <a:xfrm>
            <a:off x="179512" y="1772816"/>
            <a:ext cx="8064896" cy="4542543"/>
            <a:chOff x="179512" y="1772816"/>
            <a:chExt cx="8064896" cy="4542543"/>
          </a:xfrm>
        </p:grpSpPr>
        <p:grpSp>
          <p:nvGrpSpPr>
            <p:cNvPr id="228" name="グループ化 227"/>
            <p:cNvGrpSpPr/>
            <p:nvPr/>
          </p:nvGrpSpPr>
          <p:grpSpPr>
            <a:xfrm>
              <a:off x="179512" y="1772816"/>
              <a:ext cx="8064896" cy="4542543"/>
              <a:chOff x="179512" y="1628800"/>
              <a:chExt cx="8064896" cy="4542543"/>
            </a:xfrm>
          </p:grpSpPr>
          <p:cxnSp>
            <p:nvCxnSpPr>
              <p:cNvPr id="13" name="カギ線コネクタ 12"/>
              <p:cNvCxnSpPr>
                <a:cxnSpLocks/>
                <a:stCxn id="5" idx="3"/>
                <a:endCxn id="70" idx="3"/>
              </p:cNvCxnSpPr>
              <p:nvPr/>
            </p:nvCxnSpPr>
            <p:spPr>
              <a:xfrm>
                <a:off x="7884368" y="1953707"/>
                <a:ext cx="360040" cy="1619818"/>
              </a:xfrm>
              <a:prstGeom prst="bentConnector3">
                <a:avLst>
                  <a:gd name="adj1" fmla="val 267054"/>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cxnSpLocks/>
                <a:stCxn id="5" idx="3"/>
                <a:endCxn id="177" idx="3"/>
              </p:cNvCxnSpPr>
              <p:nvPr/>
            </p:nvCxnSpPr>
            <p:spPr>
              <a:xfrm>
                <a:off x="7884368" y="1953707"/>
                <a:ext cx="360040" cy="2770929"/>
              </a:xfrm>
              <a:prstGeom prst="bentConnector3">
                <a:avLst>
                  <a:gd name="adj1" fmla="val 264588"/>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grpSp>
            <p:nvGrpSpPr>
              <p:cNvPr id="6" name="グループ化 5"/>
              <p:cNvGrpSpPr/>
              <p:nvPr/>
            </p:nvGrpSpPr>
            <p:grpSpPr>
              <a:xfrm>
                <a:off x="179512" y="2708920"/>
                <a:ext cx="8064896" cy="3462423"/>
                <a:chOff x="179512" y="2033323"/>
                <a:chExt cx="8064896" cy="3462423"/>
              </a:xfrm>
            </p:grpSpPr>
            <p:sp>
              <p:nvSpPr>
                <p:cNvPr id="226" name="テキスト ボックス 225"/>
                <p:cNvSpPr txBox="1"/>
                <p:nvPr/>
              </p:nvSpPr>
              <p:spPr>
                <a:xfrm>
                  <a:off x="5580112" y="4307962"/>
                  <a:ext cx="2232248"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＜受変電設備の維持・運用者＞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○○株式会社</a:t>
                  </a:r>
                </a:p>
              </p:txBody>
            </p:sp>
            <p:grpSp>
              <p:nvGrpSpPr>
                <p:cNvPr id="187" name="グループ化 186"/>
                <p:cNvGrpSpPr/>
                <p:nvPr/>
              </p:nvGrpSpPr>
              <p:grpSpPr>
                <a:xfrm>
                  <a:off x="395536" y="2033323"/>
                  <a:ext cx="7848872" cy="3462423"/>
                  <a:chOff x="395536" y="3041435"/>
                  <a:chExt cx="7848872" cy="3462423"/>
                </a:xfrm>
              </p:grpSpPr>
              <p:grpSp>
                <p:nvGrpSpPr>
                  <p:cNvPr id="173" name="グループ化 172"/>
                  <p:cNvGrpSpPr/>
                  <p:nvPr/>
                </p:nvGrpSpPr>
                <p:grpSpPr>
                  <a:xfrm>
                    <a:off x="2987824" y="5085184"/>
                    <a:ext cx="2376264" cy="720080"/>
                    <a:chOff x="2987824" y="4653136"/>
                    <a:chExt cx="2376264" cy="720080"/>
                  </a:xfrm>
                </p:grpSpPr>
                <p:sp>
                  <p:nvSpPr>
                    <p:cNvPr id="172" name="右矢印 171"/>
                    <p:cNvSpPr/>
                    <p:nvPr/>
                  </p:nvSpPr>
                  <p:spPr>
                    <a:xfrm>
                      <a:off x="3131840" y="4653136"/>
                      <a:ext cx="2232248" cy="720080"/>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Meiryo UI" panose="020B0604030504040204" pitchFamily="50" charset="-128"/>
                        <a:ea typeface="Meiryo UI" panose="020B0604030504040204" pitchFamily="50" charset="-128"/>
                      </a:endParaRPr>
                    </a:p>
                  </p:txBody>
                </p:sp>
                <p:sp>
                  <p:nvSpPr>
                    <p:cNvPr id="171" name="テキスト ボックス 170"/>
                    <p:cNvSpPr txBox="1"/>
                    <p:nvPr/>
                  </p:nvSpPr>
                  <p:spPr>
                    <a:xfrm>
                      <a:off x="2987824" y="4869160"/>
                      <a:ext cx="2304256" cy="338554"/>
                    </a:xfrm>
                    <a:prstGeom prst="rect">
                      <a:avLst/>
                    </a:prstGeom>
                    <a:noFill/>
                    <a:ln>
                      <a:noFill/>
                    </a:ln>
                  </p:spPr>
                  <p:txBody>
                    <a:bodyPr wrap="square" rtlCol="0">
                      <a:spAutoFit/>
                    </a:bodyPr>
                    <a:lstStyle/>
                    <a:p>
                      <a:pPr algn="ctr"/>
                      <a:r>
                        <a:rPr kumimoji="1" lang="ja-JP" altLang="en-US" sz="1600" dirty="0">
                          <a:solidFill>
                            <a:srgbClr val="FF0000"/>
                          </a:solidFill>
                          <a:latin typeface="Meiryo UI" panose="020B0604030504040204" pitchFamily="50" charset="-128"/>
                          <a:ea typeface="Meiryo UI" panose="020B0604030504040204" pitchFamily="50" charset="-128"/>
                        </a:rPr>
                        <a:t>余剰分を自己託送</a:t>
                      </a:r>
                    </a:p>
                  </p:txBody>
                </p:sp>
              </p:grpSp>
              <p:grpSp>
                <p:nvGrpSpPr>
                  <p:cNvPr id="152" name="グループ化 151"/>
                  <p:cNvGrpSpPr/>
                  <p:nvPr/>
                </p:nvGrpSpPr>
                <p:grpSpPr>
                  <a:xfrm>
                    <a:off x="395536" y="3041435"/>
                    <a:ext cx="7848872" cy="3462423"/>
                    <a:chOff x="395536" y="3041435"/>
                    <a:chExt cx="7848872" cy="3462423"/>
                  </a:xfrm>
                </p:grpSpPr>
                <p:pic>
                  <p:nvPicPr>
                    <p:cNvPr id="165" name="図 16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475656" y="3356992"/>
                      <a:ext cx="144016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1" name="グループ化 150"/>
                    <p:cNvGrpSpPr/>
                    <p:nvPr/>
                  </p:nvGrpSpPr>
                  <p:grpSpPr>
                    <a:xfrm>
                      <a:off x="395536" y="3041435"/>
                      <a:ext cx="7848872" cy="3462423"/>
                      <a:chOff x="395536" y="3041435"/>
                      <a:chExt cx="7848872" cy="3462423"/>
                    </a:xfrm>
                  </p:grpSpPr>
                  <p:grpSp>
                    <p:nvGrpSpPr>
                      <p:cNvPr id="150" name="グループ化 149"/>
                      <p:cNvGrpSpPr/>
                      <p:nvPr/>
                    </p:nvGrpSpPr>
                    <p:grpSpPr>
                      <a:xfrm>
                        <a:off x="395536" y="3041435"/>
                        <a:ext cx="6552728" cy="3462423"/>
                        <a:chOff x="395536" y="3041435"/>
                        <a:chExt cx="6552728" cy="3462423"/>
                      </a:xfrm>
                    </p:grpSpPr>
                    <p:grpSp>
                      <p:nvGrpSpPr>
                        <p:cNvPr id="286" name="グループ化 285"/>
                        <p:cNvGrpSpPr/>
                        <p:nvPr/>
                      </p:nvGrpSpPr>
                      <p:grpSpPr>
                        <a:xfrm>
                          <a:off x="395536" y="3041435"/>
                          <a:ext cx="6552728" cy="3462423"/>
                          <a:chOff x="323528" y="2825411"/>
                          <a:chExt cx="6552728" cy="3462423"/>
                        </a:xfrm>
                      </p:grpSpPr>
                      <p:grpSp>
                        <p:nvGrpSpPr>
                          <p:cNvPr id="8" name="グループ化 7"/>
                          <p:cNvGrpSpPr/>
                          <p:nvPr/>
                        </p:nvGrpSpPr>
                        <p:grpSpPr>
                          <a:xfrm>
                            <a:off x="323528" y="2825411"/>
                            <a:ext cx="6552728" cy="3462423"/>
                            <a:chOff x="-28860" y="2537527"/>
                            <a:chExt cx="7578970" cy="2953517"/>
                          </a:xfrm>
                        </p:grpSpPr>
                        <p:grpSp>
                          <p:nvGrpSpPr>
                            <p:cNvPr id="15" name="グループ化 14"/>
                            <p:cNvGrpSpPr/>
                            <p:nvPr/>
                          </p:nvGrpSpPr>
                          <p:grpSpPr>
                            <a:xfrm>
                              <a:off x="-28860" y="2537527"/>
                              <a:ext cx="7379803" cy="2953517"/>
                              <a:chOff x="-28860" y="3054427"/>
                              <a:chExt cx="7379803" cy="2773104"/>
                            </a:xfrm>
                          </p:grpSpPr>
                          <p:grpSp>
                            <p:nvGrpSpPr>
                              <p:cNvPr id="28" name="グループ化 2">
                                <a:extLst>
                                  <a:ext uri="{FF2B5EF4-FFF2-40B4-BE49-F238E27FC236}">
                                    <a16:creationId xmlns:a16="http://schemas.microsoft.com/office/drawing/2014/main" id="{6E090271-4D3F-4AC8-8E24-233EEF4B5694}"/>
                                  </a:ext>
                                </a:extLst>
                              </p:cNvPr>
                              <p:cNvGrpSpPr>
                                <a:grpSpLocks/>
                              </p:cNvGrpSpPr>
                              <p:nvPr/>
                            </p:nvGrpSpPr>
                            <p:grpSpPr bwMode="auto">
                              <a:xfrm>
                                <a:off x="-28860" y="3054427"/>
                                <a:ext cx="7379803" cy="1887461"/>
                                <a:chOff x="-20826" y="3741738"/>
                                <a:chExt cx="7091551" cy="2135187"/>
                              </a:xfrm>
                            </p:grpSpPr>
                            <p:sp>
                              <p:nvSpPr>
                                <p:cNvPr id="30" name="AutoShape 301">
                                  <a:extLst>
                                    <a:ext uri="{FF2B5EF4-FFF2-40B4-BE49-F238E27FC236}">
                                      <a16:creationId xmlns:a16="http://schemas.microsoft.com/office/drawing/2014/main" id="{2BA04556-DA8A-4D44-B1A0-ACC6378D33A6}"/>
                                    </a:ext>
                                  </a:extLst>
                                </p:cNvPr>
                                <p:cNvSpPr>
                                  <a:spLocks noChangeAspect="1" noChangeArrowheads="1" noTextEdit="1"/>
                                </p:cNvSpPr>
                                <p:nvPr/>
                              </p:nvSpPr>
                              <p:spPr bwMode="auto">
                                <a:xfrm>
                                  <a:off x="1763713" y="3741738"/>
                                  <a:ext cx="5307012" cy="213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Meiryo UI" panose="020B0604030504040204" pitchFamily="50" charset="-128"/>
                                    <a:ea typeface="Meiryo UI" panose="020B0604030504040204" pitchFamily="50" charset="-128"/>
                                  </a:endParaRPr>
                                </a:p>
                              </p:txBody>
                            </p:sp>
                            <p:pic>
                              <p:nvPicPr>
                                <p:cNvPr id="49" name="Picture 297">
                                  <a:extLst>
                                    <a:ext uri="{FF2B5EF4-FFF2-40B4-BE49-F238E27FC236}">
                                      <a16:creationId xmlns:a16="http://schemas.microsoft.com/office/drawing/2014/main" id="{A2415BE9-13B4-4ADE-A9E9-8ADD884FC3C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6617" y="4346143"/>
                                  <a:ext cx="2374784" cy="108926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Oval 127">
                                  <a:extLst>
                                    <a:ext uri="{FF2B5EF4-FFF2-40B4-BE49-F238E27FC236}">
                                      <a16:creationId xmlns:a16="http://schemas.microsoft.com/office/drawing/2014/main" id="{A95F38D1-5504-4790-93B0-9A6BEBEC89FB}"/>
                                    </a:ext>
                                  </a:extLst>
                                </p:cNvPr>
                                <p:cNvSpPr>
                                  <a:spLocks noChangeArrowheads="1"/>
                                </p:cNvSpPr>
                                <p:nvPr/>
                              </p:nvSpPr>
                              <p:spPr bwMode="auto">
                                <a:xfrm>
                                  <a:off x="3318318" y="4074714"/>
                                  <a:ext cx="1862955" cy="1460500"/>
                                </a:xfrm>
                                <a:prstGeom prst="ellipse">
                                  <a:avLst/>
                                </a:prstGeom>
                                <a:noFill/>
                                <a:ln w="38100">
                                  <a:solidFill>
                                    <a:srgbClr val="969696"/>
                                  </a:solidFill>
                                  <a:round/>
                                  <a:headEnd/>
                                  <a:tailEnd/>
                                </a:ln>
                                <a:extLst>
                                  <a:ext uri="{909E8E84-426E-40DD-AFC4-6F175D3DCCD1}">
                                    <a14:hiddenFill xmlns:a14="http://schemas.microsoft.com/office/drawing/2010/main">
                                      <a:solidFill>
                                        <a:srgbClr val="BBE0E3"/>
                                      </a:solidFill>
                                    </a14:hiddenFill>
                                  </a:ext>
                                </a:extLst>
                              </p:spPr>
                              <p:txBody>
                                <a:bodyPr wrap="none" lIns="93600" tIns="46800" rIns="93600" bIns="46800" anchor="ct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33" name="Line 125">
                                  <a:extLst>
                                    <a:ext uri="{FF2B5EF4-FFF2-40B4-BE49-F238E27FC236}">
                                      <a16:creationId xmlns:a16="http://schemas.microsoft.com/office/drawing/2014/main" id="{3374DDFA-3F9E-45D2-B865-2021626AEFA5}"/>
                                    </a:ext>
                                  </a:extLst>
                                </p:cNvPr>
                                <p:cNvSpPr>
                                  <a:spLocks noChangeShapeType="1"/>
                                </p:cNvSpPr>
                                <p:nvPr/>
                              </p:nvSpPr>
                              <p:spPr bwMode="auto">
                                <a:xfrm>
                                  <a:off x="2690532" y="4246782"/>
                                  <a:ext cx="715100" cy="267671"/>
                                </a:xfrm>
                                <a:prstGeom prst="line">
                                  <a:avLst/>
                                </a:prstGeom>
                                <a:noFill/>
                                <a:ln w="34925">
                                  <a:solidFill>
                                    <a:srgbClr val="969696"/>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34" name="Line 124">
                                  <a:extLst>
                                    <a:ext uri="{FF2B5EF4-FFF2-40B4-BE49-F238E27FC236}">
                                      <a16:creationId xmlns:a16="http://schemas.microsoft.com/office/drawing/2014/main" id="{0403825E-9E5E-49EE-9A44-7892677C715A}"/>
                                    </a:ext>
                                  </a:extLst>
                                </p:cNvPr>
                                <p:cNvSpPr>
                                  <a:spLocks noChangeShapeType="1"/>
                                </p:cNvSpPr>
                                <p:nvPr/>
                              </p:nvSpPr>
                              <p:spPr bwMode="auto">
                                <a:xfrm flipV="1">
                                  <a:off x="5120291" y="4353851"/>
                                  <a:ext cx="781272" cy="209967"/>
                                </a:xfrm>
                                <a:prstGeom prst="line">
                                  <a:avLst/>
                                </a:prstGeom>
                                <a:noFill/>
                                <a:ln w="34925">
                                  <a:solidFill>
                                    <a:srgbClr val="969696"/>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35" name="Line 59">
                                  <a:extLst>
                                    <a:ext uri="{FF2B5EF4-FFF2-40B4-BE49-F238E27FC236}">
                                      <a16:creationId xmlns:a16="http://schemas.microsoft.com/office/drawing/2014/main" id="{831C2700-262E-4E49-9577-A077D488DCAA}"/>
                                    </a:ext>
                                  </a:extLst>
                                </p:cNvPr>
                                <p:cNvSpPr>
                                  <a:spLocks noChangeShapeType="1"/>
                                </p:cNvSpPr>
                                <p:nvPr/>
                              </p:nvSpPr>
                              <p:spPr bwMode="auto">
                                <a:xfrm flipV="1">
                                  <a:off x="2700273" y="5116925"/>
                                  <a:ext cx="721578" cy="150308"/>
                                </a:xfrm>
                                <a:prstGeom prst="line">
                                  <a:avLst/>
                                </a:prstGeom>
                                <a:noFill/>
                                <a:ln w="34925">
                                  <a:solidFill>
                                    <a:srgbClr val="969696"/>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36" name="Line 26">
                                  <a:extLst>
                                    <a:ext uri="{FF2B5EF4-FFF2-40B4-BE49-F238E27FC236}">
                                      <a16:creationId xmlns:a16="http://schemas.microsoft.com/office/drawing/2014/main" id="{AE054876-C8C8-4370-A29E-2243468A61A2}"/>
                                    </a:ext>
                                  </a:extLst>
                                </p:cNvPr>
                                <p:cNvSpPr>
                                  <a:spLocks noChangeShapeType="1"/>
                                </p:cNvSpPr>
                                <p:nvPr/>
                              </p:nvSpPr>
                              <p:spPr bwMode="auto">
                                <a:xfrm>
                                  <a:off x="5101240" y="5071509"/>
                                  <a:ext cx="800323" cy="195724"/>
                                </a:xfrm>
                                <a:prstGeom prst="line">
                                  <a:avLst/>
                                </a:prstGeom>
                                <a:noFill/>
                                <a:ln w="34925">
                                  <a:solidFill>
                                    <a:srgbClr val="969696"/>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39" name="テキスト ボックス 6">
                                  <a:extLst>
                                    <a:ext uri="{FF2B5EF4-FFF2-40B4-BE49-F238E27FC236}">
                                      <a16:creationId xmlns:a16="http://schemas.microsoft.com/office/drawing/2014/main" id="{BF8079A1-6D08-4F13-B92F-C7EE210E925E}"/>
                                    </a:ext>
                                  </a:extLst>
                                </p:cNvPr>
                                <p:cNvSpPr txBox="1">
                                  <a:spLocks noChangeArrowheads="1"/>
                                </p:cNvSpPr>
                                <p:nvPr/>
                              </p:nvSpPr>
                              <p:spPr bwMode="auto">
                                <a:xfrm>
                                  <a:off x="-20826" y="4067946"/>
                                  <a:ext cx="1680678" cy="522854"/>
                                </a:xfrm>
                                <a:prstGeom prst="rect">
                                  <a:avLst/>
                                </a:prstGeom>
                                <a:solidFill>
                                  <a:srgbClr val="FFFFFF"/>
                                </a:solidFill>
                                <a:ln w="9525">
                                  <a:noFill/>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○○株式会社</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・バイオマス発電所</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・特別高圧</a:t>
                                  </a:r>
                                  <a:endParaRPr lang="en-US" altLang="ja-JP" sz="1050" dirty="0">
                                    <a:latin typeface="Meiryo UI" panose="020B0604030504040204" pitchFamily="50" charset="-128"/>
                                    <a:ea typeface="Meiryo UI" panose="020B0604030504040204" pitchFamily="50" charset="-128"/>
                                  </a:endParaRPr>
                                </a:p>
                              </p:txBody>
                            </p:sp>
                          </p:grpSp>
                          <p:sp>
                            <p:nvSpPr>
                              <p:cNvPr id="20" name="テキスト ボックス 19"/>
                              <p:cNvSpPr txBox="1"/>
                              <p:nvPr/>
                            </p:nvSpPr>
                            <p:spPr>
                              <a:xfrm>
                                <a:off x="2552987" y="5556378"/>
                                <a:ext cx="3747842" cy="271153"/>
                              </a:xfrm>
                              <a:prstGeom prst="rect">
                                <a:avLst/>
                              </a:prstGeom>
                              <a:solidFill>
                                <a:schemeClr val="bg1"/>
                              </a:solidFill>
                              <a:ln w="19050">
                                <a:solidFill>
                                  <a:schemeClr val="tx1"/>
                                </a:solidFill>
                              </a:ln>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自己</a:t>
                                </a:r>
                                <a:r>
                                  <a:rPr kumimoji="1" lang="ja-JP" altLang="en-US" sz="1600" dirty="0">
                                    <a:latin typeface="Meiryo UI" panose="020B0604030504040204" pitchFamily="50" charset="-128"/>
                                    <a:ea typeface="Meiryo UI" panose="020B0604030504040204" pitchFamily="50" charset="-128"/>
                                  </a:rPr>
                                  <a:t>もしくは密接な関係あり</a:t>
                                </a:r>
                              </a:p>
                            </p:txBody>
                          </p:sp>
                        </p:grpSp>
                        <p:sp>
                          <p:nvSpPr>
                            <p:cNvPr id="10" name="テキスト ボックス 9"/>
                            <p:cNvSpPr txBox="1"/>
                            <p:nvPr/>
                          </p:nvSpPr>
                          <p:spPr>
                            <a:xfrm>
                              <a:off x="3302555" y="3912341"/>
                              <a:ext cx="2232249" cy="341302"/>
                            </a:xfrm>
                            <a:prstGeom prst="rect">
                              <a:avLst/>
                            </a:prstGeom>
                            <a:solidFill>
                              <a:schemeClr val="bg1"/>
                            </a:solidFill>
                            <a:ln>
                              <a:noFill/>
                            </a:ln>
                          </p:spPr>
                          <p:txBody>
                            <a:bodyPr wrap="square" rtlCol="0">
                              <a:spAutoFit/>
                            </a:bodyPr>
                            <a:lstStyle/>
                            <a:p>
                              <a:pPr algn="ctr"/>
                              <a:r>
                                <a:rPr lang="ja-JP" altLang="en-US" sz="2000" b="1" dirty="0">
                                  <a:solidFill>
                                    <a:schemeClr val="bg1">
                                      <a:lumMod val="50000"/>
                                    </a:schemeClr>
                                  </a:solidFill>
                                  <a:latin typeface="Meiryo UI" panose="020B0604030504040204" pitchFamily="50" charset="-128"/>
                                  <a:ea typeface="Meiryo UI" panose="020B0604030504040204" pitchFamily="50" charset="-128"/>
                                </a:rPr>
                                <a:t>東京</a:t>
                              </a:r>
                              <a:r>
                                <a:rPr lang="en-US" altLang="ja-JP" sz="2000" b="1" dirty="0">
                                  <a:solidFill>
                                    <a:schemeClr val="bg1">
                                      <a:lumMod val="50000"/>
                                    </a:schemeClr>
                                  </a:solidFill>
                                  <a:latin typeface="Meiryo UI" panose="020B0604030504040204" pitchFamily="50" charset="-128"/>
                                  <a:ea typeface="Meiryo UI" panose="020B0604030504040204" pitchFamily="50" charset="-128"/>
                                </a:rPr>
                                <a:t>p</a:t>
                              </a:r>
                              <a:r>
                                <a:rPr lang="ja-JP" altLang="en-US" sz="2000" b="1" dirty="0">
                                  <a:solidFill>
                                    <a:schemeClr val="bg1">
                                      <a:lumMod val="50000"/>
                                    </a:schemeClr>
                                  </a:solidFill>
                                  <a:latin typeface="Meiryo UI" panose="020B0604030504040204" pitchFamily="50" charset="-128"/>
                                  <a:ea typeface="Meiryo UI" panose="020B0604030504040204" pitchFamily="50" charset="-128"/>
                                </a:rPr>
                                <a:t>Ｇ管内</a:t>
                              </a:r>
                              <a:endParaRPr kumimoji="1" lang="en-US" altLang="ja-JP" sz="2000" b="1" dirty="0">
                                <a:solidFill>
                                  <a:schemeClr val="bg1">
                                    <a:lumMod val="50000"/>
                                  </a:schemeClr>
                                </a:solidFill>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303706" y="3827437"/>
                              <a:ext cx="1582422" cy="67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18982" y="3052401"/>
                              <a:ext cx="1499137" cy="8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カギ線コネクタ 13"/>
                            <p:cNvCxnSpPr>
                              <a:stCxn id="20" idx="3"/>
                            </p:cNvCxnSpPr>
                            <p:nvPr/>
                          </p:nvCxnSpPr>
                          <p:spPr>
                            <a:xfrm flipV="1">
                              <a:off x="6300829" y="4687377"/>
                              <a:ext cx="1249281" cy="659270"/>
                            </a:xfrm>
                            <a:prstGeom prst="bentConnector3">
                              <a:avLst>
                                <a:gd name="adj1" fmla="val 100959"/>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69" name="カギ線コネクタ 268"/>
                          <p:cNvCxnSpPr>
                            <a:stCxn id="20" idx="1"/>
                          </p:cNvCxnSpPr>
                          <p:nvPr/>
                        </p:nvCxnSpPr>
                        <p:spPr>
                          <a:xfrm rot="10800000">
                            <a:off x="1403648" y="5591333"/>
                            <a:ext cx="1152128" cy="527225"/>
                          </a:xfrm>
                          <a:prstGeom prst="bentConnector2">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pic>
                      <p:nvPicPr>
                        <p:cNvPr id="182" name="図 18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5724128" y="4653136"/>
                          <a:ext cx="1080120" cy="620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7" name="テキスト ボックス 6">
                        <a:extLst>
                          <a:ext uri="{FF2B5EF4-FFF2-40B4-BE49-F238E27FC236}">
                            <a16:creationId xmlns:a16="http://schemas.microsoft.com/office/drawing/2014/main" id="{BF8079A1-6D08-4F13-B92F-C7EE210E925E}"/>
                          </a:ext>
                        </a:extLst>
                      </p:cNvPr>
                      <p:cNvSpPr txBox="1">
                        <a:spLocks noChangeArrowheads="1"/>
                      </p:cNvSpPr>
                      <p:nvPr/>
                    </p:nvSpPr>
                    <p:spPr bwMode="auto">
                      <a:xfrm>
                        <a:off x="6732240" y="4768610"/>
                        <a:ext cx="1512168" cy="577081"/>
                      </a:xfrm>
                      <a:prstGeom prst="rect">
                        <a:avLst/>
                      </a:prstGeom>
                      <a:solidFill>
                        <a:srgbClr val="FFFFFF"/>
                      </a:solidFill>
                      <a:ln w="9525">
                        <a:noFill/>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○○株式会社</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・□□工場</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・特別高圧</a:t>
                        </a:r>
                      </a:p>
                    </p:txBody>
                  </p:sp>
                </p:grpSp>
              </p:grpSp>
            </p:grpSp>
            <p:sp>
              <p:nvSpPr>
                <p:cNvPr id="288" name="テキスト ボックス 287"/>
                <p:cNvSpPr txBox="1"/>
                <p:nvPr/>
              </p:nvSpPr>
              <p:spPr>
                <a:xfrm>
                  <a:off x="179512" y="3041435"/>
                  <a:ext cx="2592288" cy="461665"/>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＜発電設備の維持・運用者＞</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○○株式会社</a:t>
                  </a:r>
                </a:p>
              </p:txBody>
            </p:sp>
          </p:grpSp>
          <p:grpSp>
            <p:nvGrpSpPr>
              <p:cNvPr id="31" name="グループ化 30"/>
              <p:cNvGrpSpPr/>
              <p:nvPr/>
            </p:nvGrpSpPr>
            <p:grpSpPr>
              <a:xfrm>
                <a:off x="899592" y="1628800"/>
                <a:ext cx="6984776" cy="648072"/>
                <a:chOff x="899592" y="1700808"/>
                <a:chExt cx="6984776" cy="648072"/>
              </a:xfrm>
              <a:solidFill>
                <a:srgbClr val="FFC000"/>
              </a:solidFill>
            </p:grpSpPr>
            <p:sp>
              <p:nvSpPr>
                <p:cNvPr id="5" name="テキスト ボックス 4"/>
                <p:cNvSpPr txBox="1"/>
                <p:nvPr/>
              </p:nvSpPr>
              <p:spPr>
                <a:xfrm>
                  <a:off x="899592" y="1702549"/>
                  <a:ext cx="6984776" cy="646331"/>
                </a:xfrm>
                <a:prstGeom prst="rect">
                  <a:avLst/>
                </a:prstGeom>
                <a:grpFill/>
                <a:ln>
                  <a:solidFill>
                    <a:srgbClr val="FFC000"/>
                  </a:solid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自己託送による供給で賄いきれない残余需要を小売供給により賄う場合</a:t>
                  </a:r>
                  <a:r>
                    <a:rPr lang="en-US" altLang="ja-JP"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ベース供給：自己託送事業者</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負荷追随供給：小売電気事業者（○○株式会社</a:t>
                  </a:r>
                  <a:r>
                    <a:rPr lang="en-US" altLang="ja-JP" sz="1200" dirty="0">
                      <a:latin typeface="Meiryo UI" panose="020B0604030504040204" pitchFamily="50" charset="-128"/>
                      <a:ea typeface="Meiryo UI" panose="020B0604030504040204" pitchFamily="50" charset="-128"/>
                    </a:rPr>
                    <a:t>)</a:t>
                  </a:r>
                </a:p>
              </p:txBody>
            </p:sp>
            <p:pic>
              <p:nvPicPr>
                <p:cNvPr id="57" name="図 5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988369" y="1700808"/>
                  <a:ext cx="847327" cy="6235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69" name="図 68"/>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bwMode="auto">
            <a:xfrm>
              <a:off x="5652120" y="3356992"/>
              <a:ext cx="1080120"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テキスト ボックス 6">
              <a:extLst>
                <a:ext uri="{FF2B5EF4-FFF2-40B4-BE49-F238E27FC236}">
                  <a16:creationId xmlns:a16="http://schemas.microsoft.com/office/drawing/2014/main" id="{BF8079A1-6D08-4F13-B92F-C7EE210E925E}"/>
                </a:ext>
              </a:extLst>
            </p:cNvPr>
            <p:cNvSpPr txBox="1">
              <a:spLocks noChangeArrowheads="1"/>
            </p:cNvSpPr>
            <p:nvPr/>
          </p:nvSpPr>
          <p:spPr bwMode="auto">
            <a:xfrm>
              <a:off x="6732240" y="3429000"/>
              <a:ext cx="1512168" cy="577081"/>
            </a:xfrm>
            <a:prstGeom prst="rect">
              <a:avLst/>
            </a:prstGeom>
            <a:solidFill>
              <a:srgbClr val="FFFFFF"/>
            </a:solidFill>
            <a:ln w="9525">
              <a:noFill/>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○○株式会社</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・△△事業所</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・高圧</a:t>
              </a:r>
            </a:p>
          </p:txBody>
        </p:sp>
      </p:grpSp>
      <p:cxnSp>
        <p:nvCxnSpPr>
          <p:cNvPr id="19" name="カギ線コネクタ 18"/>
          <p:cNvCxnSpPr>
            <a:stCxn id="20" idx="1"/>
          </p:cNvCxnSpPr>
          <p:nvPr/>
        </p:nvCxnSpPr>
        <p:spPr>
          <a:xfrm rot="10800000">
            <a:off x="827584" y="4293096"/>
            <a:ext cx="1800200" cy="1852986"/>
          </a:xfrm>
          <a:prstGeom prst="bentConnector2">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テキスト ボックス 6">
            <a:extLst>
              <a:ext uri="{FF2B5EF4-FFF2-40B4-BE49-F238E27FC236}">
                <a16:creationId xmlns:a16="http://schemas.microsoft.com/office/drawing/2014/main" id="{BF8079A1-6D08-4F13-B92F-C7EE210E925E}"/>
              </a:ext>
            </a:extLst>
          </p:cNvPr>
          <p:cNvSpPr txBox="1">
            <a:spLocks noChangeArrowheads="1"/>
          </p:cNvSpPr>
          <p:nvPr/>
        </p:nvSpPr>
        <p:spPr bwMode="auto">
          <a:xfrm>
            <a:off x="467544" y="4581128"/>
            <a:ext cx="1368152" cy="577081"/>
          </a:xfrm>
          <a:prstGeom prst="rect">
            <a:avLst/>
          </a:prstGeom>
          <a:solidFill>
            <a:srgbClr val="FFFFFF"/>
          </a:solidFill>
          <a:ln w="9525">
            <a:noFill/>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○○株式会社</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・太陽光発電</a:t>
            </a:r>
            <a:endParaRPr lang="en-US" altLang="ja-JP" sz="1050" dirty="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050" dirty="0">
                <a:latin typeface="Meiryo UI" panose="020B0604030504040204" pitchFamily="50" charset="-128"/>
                <a:ea typeface="Meiryo UI" panose="020B0604030504040204" pitchFamily="50" charset="-128"/>
              </a:rPr>
              <a:t>・高圧</a:t>
            </a:r>
          </a:p>
        </p:txBody>
      </p:sp>
      <p:sp>
        <p:nvSpPr>
          <p:cNvPr id="62" name="テキスト ボックス 61"/>
          <p:cNvSpPr txBox="1"/>
          <p:nvPr/>
        </p:nvSpPr>
        <p:spPr>
          <a:xfrm>
            <a:off x="611560" y="5157192"/>
            <a:ext cx="2592288" cy="461665"/>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＜発電設備の維持・運用者＞</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○○株式会社</a:t>
            </a:r>
          </a:p>
        </p:txBody>
      </p:sp>
      <p:sp>
        <p:nvSpPr>
          <p:cNvPr id="67" name="テキスト ボックス 66"/>
          <p:cNvSpPr txBox="1"/>
          <p:nvPr/>
        </p:nvSpPr>
        <p:spPr>
          <a:xfrm>
            <a:off x="6012160" y="4077072"/>
            <a:ext cx="2592288" cy="461665"/>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＜受変電設備の維持・運用者＞</a:t>
            </a: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○○株式会社</a:t>
            </a:r>
          </a:p>
        </p:txBody>
      </p:sp>
      <p:grpSp>
        <p:nvGrpSpPr>
          <p:cNvPr id="178" name="グループ化 177"/>
          <p:cNvGrpSpPr/>
          <p:nvPr/>
        </p:nvGrpSpPr>
        <p:grpSpPr>
          <a:xfrm>
            <a:off x="107504" y="1700809"/>
            <a:ext cx="8856984" cy="5040560"/>
            <a:chOff x="18722525" y="1840023"/>
            <a:chExt cx="8928992" cy="4608512"/>
          </a:xfrm>
        </p:grpSpPr>
        <p:sp>
          <p:nvSpPr>
            <p:cNvPr id="278" name="正方形/長方形 277"/>
            <p:cNvSpPr/>
            <p:nvPr/>
          </p:nvSpPr>
          <p:spPr>
            <a:xfrm>
              <a:off x="18722525" y="1840023"/>
              <a:ext cx="8928992" cy="4608512"/>
            </a:xfrm>
            <a:prstGeom prst="rect">
              <a:avLst/>
            </a:prstGeom>
            <a:solidFill>
              <a:schemeClr val="bg1">
                <a:alpha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55" name="テキスト ボックス 154"/>
            <p:cNvSpPr txBox="1"/>
            <p:nvPr/>
          </p:nvSpPr>
          <p:spPr>
            <a:xfrm>
              <a:off x="19448459" y="3056158"/>
              <a:ext cx="7056785" cy="1941630"/>
            </a:xfrm>
            <a:prstGeom prst="rect">
              <a:avLst/>
            </a:prstGeom>
            <a:noFill/>
          </p:spPr>
          <p:txBody>
            <a:bodyPr wrap="square" rtlCol="0">
              <a:spAutoFit/>
            </a:bodyPr>
            <a:lstStyle/>
            <a:p>
              <a:pPr algn="ctr"/>
              <a:r>
                <a:rPr kumimoji="1" lang="ja-JP" altLang="en-US" sz="4400" dirty="0">
                  <a:solidFill>
                    <a:schemeClr val="bg1">
                      <a:lumMod val="50000"/>
                    </a:schemeClr>
                  </a:solidFill>
                  <a:latin typeface="Meiryo UI" panose="020B0604030504040204" pitchFamily="50" charset="-128"/>
                  <a:ea typeface="Meiryo UI" panose="020B0604030504040204" pitchFamily="50" charset="-128"/>
                </a:rPr>
                <a:t>イメージ図</a:t>
              </a:r>
              <a:endParaRPr kumimoji="1" lang="en-US" altLang="ja-JP" sz="4400" dirty="0">
                <a:solidFill>
                  <a:schemeClr val="bg1">
                    <a:lumMod val="50000"/>
                  </a:schemeClr>
                </a:solidFill>
                <a:latin typeface="Meiryo UI" panose="020B0604030504040204" pitchFamily="50" charset="-128"/>
                <a:ea typeface="Meiryo UI" panose="020B0604030504040204" pitchFamily="50" charset="-128"/>
              </a:endParaRPr>
            </a:p>
            <a:p>
              <a:pPr algn="ctr"/>
              <a:r>
                <a:rPr kumimoji="1" lang="ja-JP" altLang="en-US" sz="4400" dirty="0">
                  <a:solidFill>
                    <a:schemeClr val="bg1">
                      <a:lumMod val="50000"/>
                    </a:schemeClr>
                  </a:solidFill>
                  <a:latin typeface="Meiryo UI" panose="020B0604030504040204" pitchFamily="50" charset="-128"/>
                  <a:ea typeface="Meiryo UI" panose="020B0604030504040204" pitchFamily="50" charset="-128"/>
                </a:rPr>
                <a:t>（背面のイメージ図をご使用いただくことも可能です。）</a:t>
              </a:r>
            </a:p>
          </p:txBody>
        </p:sp>
      </p:grpSp>
      <p:sp>
        <p:nvSpPr>
          <p:cNvPr id="58" name="正方形/長方形 57">
            <a:extLst>
              <a:ext uri="{FF2B5EF4-FFF2-40B4-BE49-F238E27FC236}">
                <a16:creationId xmlns:a16="http://schemas.microsoft.com/office/drawing/2014/main" id="{058B854C-F79B-4404-B8BD-FC6919AB1BEE}"/>
              </a:ext>
            </a:extLst>
          </p:cNvPr>
          <p:cNvSpPr/>
          <p:nvPr/>
        </p:nvSpPr>
        <p:spPr>
          <a:xfrm>
            <a:off x="7236296" y="260648"/>
            <a:ext cx="1152128" cy="360040"/>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共通項目</a:t>
            </a:r>
          </a:p>
        </p:txBody>
      </p:sp>
    </p:spTree>
    <p:extLst>
      <p:ext uri="{BB962C8B-B14F-4D97-AF65-F5344CB8AC3E}">
        <p14:creationId xmlns:p14="http://schemas.microsoft.com/office/powerpoint/2010/main" val="4202059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E2A7752-1121-4A08-A66E-31950EDEFAD7}"/>
              </a:ext>
            </a:extLst>
          </p:cNvPr>
          <p:cNvPicPr>
            <a:picLocks noChangeAspect="1"/>
          </p:cNvPicPr>
          <p:nvPr/>
        </p:nvPicPr>
        <p:blipFill>
          <a:blip r:embed="rId2"/>
          <a:stretch>
            <a:fillRect/>
          </a:stretch>
        </p:blipFill>
        <p:spPr>
          <a:xfrm>
            <a:off x="1207192" y="1628800"/>
            <a:ext cx="6516216" cy="4501118"/>
          </a:xfrm>
          <a:prstGeom prst="rect">
            <a:avLst/>
          </a:prstGeom>
        </p:spPr>
      </p:pic>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5</a:t>
            </a:fld>
            <a:endParaRPr lang="ja-JP" altLang="en-US" sz="16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graphicFrame>
        <p:nvGraphicFramePr>
          <p:cNvPr id="11" name="表 10"/>
          <p:cNvGraphicFramePr>
            <a:graphicFrameLocks noGrp="1"/>
          </p:cNvGraphicFramePr>
          <p:nvPr>
            <p:extLst>
              <p:ext uri="{D42A27DB-BD31-4B8C-83A1-F6EECF244321}">
                <p14:modId xmlns:p14="http://schemas.microsoft.com/office/powerpoint/2010/main" val="329244179"/>
              </p:ext>
            </p:extLst>
          </p:nvPr>
        </p:nvGraphicFramePr>
        <p:xfrm>
          <a:off x="539552" y="760305"/>
          <a:ext cx="8064896" cy="730880"/>
        </p:xfrm>
        <a:graphic>
          <a:graphicData uri="http://schemas.openxmlformats.org/drawingml/2006/table">
            <a:tbl>
              <a:tblPr firstRow="1" bandRow="1">
                <a:tableStyleId>{5C22544A-7EE6-4342-B048-85BDC9FD1C3A}</a:tableStyleId>
              </a:tblPr>
              <a:tblGrid>
                <a:gridCol w="7128792">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tblGrid>
              <a:tr h="360040">
                <a:tc gridSpan="2">
                  <a:txBody>
                    <a:bodyPr/>
                    <a:lstStyle/>
                    <a:p>
                      <a:r>
                        <a:rPr kumimoji="1" lang="ja-JP" altLang="en-US" sz="1600" b="0" dirty="0">
                          <a:latin typeface="Meiryo UI" panose="020B0604030504040204" pitchFamily="50" charset="-128"/>
                          <a:ea typeface="Meiryo UI" panose="020B0604030504040204" pitchFamily="50" charset="-128"/>
                        </a:rPr>
                        <a:t>自己託送のスキームが以下のケースに該当していないことをご確認ください。</a:t>
                      </a:r>
                      <a:endParaRPr kumimoji="1" lang="en-US" altLang="ja-JP"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該当している場合は，右記に「○」を付してください。詳細を確認させていただきます。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1" name="テキスト プレースホルダ 2">
            <a:extLst>
              <a:ext uri="{FF2B5EF4-FFF2-40B4-BE49-F238E27FC236}">
                <a16:creationId xmlns:a16="http://schemas.microsoft.com/office/drawing/2014/main" id="{A5820E4E-85C0-4566-8E6B-C6E9BEFF0D80}"/>
              </a:ext>
            </a:extLst>
          </p:cNvPr>
          <p:cNvSpPr txBox="1">
            <a:spLocks/>
          </p:cNvSpPr>
          <p:nvPr/>
        </p:nvSpPr>
        <p:spPr>
          <a:xfrm>
            <a:off x="251520" y="260648"/>
            <a:ext cx="5328270"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４－１．自己託送の関係図</a:t>
            </a:r>
          </a:p>
        </p:txBody>
      </p:sp>
      <p:sp>
        <p:nvSpPr>
          <p:cNvPr id="22" name="テキスト ボックス 21">
            <a:extLst>
              <a:ext uri="{FF2B5EF4-FFF2-40B4-BE49-F238E27FC236}">
                <a16:creationId xmlns:a16="http://schemas.microsoft.com/office/drawing/2014/main" id="{B7833910-7BD0-4822-9407-218EC86BE1F6}"/>
              </a:ext>
            </a:extLst>
          </p:cNvPr>
          <p:cNvSpPr txBox="1">
            <a:spLocks noChangeArrowheads="1"/>
          </p:cNvSpPr>
          <p:nvPr/>
        </p:nvSpPr>
        <p:spPr bwMode="auto">
          <a:xfrm>
            <a:off x="539552" y="6126143"/>
            <a:ext cx="866305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900" dirty="0">
                <a:latin typeface="Meiryo UI" panose="020B0604030504040204" pitchFamily="50" charset="-128"/>
                <a:ea typeface="Meiryo UI" panose="020B0604030504040204" pitchFamily="50" charset="-128"/>
              </a:rPr>
              <a:t>出典：第</a:t>
            </a:r>
            <a:r>
              <a:rPr lang="en-US" altLang="ja-JP" sz="900" dirty="0">
                <a:latin typeface="Meiryo UI" panose="020B0604030504040204" pitchFamily="50" charset="-128"/>
                <a:ea typeface="Meiryo UI" panose="020B0604030504040204" pitchFamily="50" charset="-128"/>
              </a:rPr>
              <a:t>68</a:t>
            </a:r>
            <a:r>
              <a:rPr lang="ja-JP" altLang="en-US" sz="900" dirty="0">
                <a:latin typeface="Meiryo UI" panose="020B0604030504040204" pitchFamily="50" charset="-128"/>
                <a:ea typeface="Meiryo UI" panose="020B0604030504040204" pitchFamily="50" charset="-128"/>
              </a:rPr>
              <a:t>回 総合資源エネルギー調査会 電力・ガス事業分科会 電力・ガス基本政策小委員会（開催日：</a:t>
            </a:r>
            <a:r>
              <a:rPr lang="en-US" altLang="ja-JP" sz="900" dirty="0">
                <a:latin typeface="Meiryo UI" panose="020B0604030504040204" pitchFamily="50" charset="-128"/>
                <a:ea typeface="Meiryo UI" panose="020B0604030504040204" pitchFamily="50" charset="-128"/>
              </a:rPr>
              <a:t>2023</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26</a:t>
            </a:r>
            <a:r>
              <a:rPr lang="ja-JP" altLang="en-US" sz="900" dirty="0">
                <a:latin typeface="Meiryo UI" panose="020B0604030504040204" pitchFamily="50" charset="-128"/>
                <a:ea typeface="Meiryo UI" panose="020B0604030504040204" pitchFamily="50" charset="-128"/>
              </a:rPr>
              <a:t>日）</a:t>
            </a:r>
            <a:endParaRPr lang="en-US" altLang="ja-JP" sz="900" dirty="0">
              <a:latin typeface="Meiryo UI" panose="020B0604030504040204" pitchFamily="50" charset="-128"/>
              <a:ea typeface="Meiryo UI" panose="020B0604030504040204" pitchFamily="50" charset="-128"/>
            </a:endParaRPr>
          </a:p>
          <a:p>
            <a:pPr>
              <a:spcBef>
                <a:spcPct val="0"/>
              </a:spcBef>
              <a:buFontTx/>
              <a:buNone/>
            </a:pPr>
            <a:r>
              <a:rPr lang="ja-JP" altLang="en-US" sz="900" dirty="0">
                <a:latin typeface="Meiryo UI" panose="020B0604030504040204" pitchFamily="50" charset="-128"/>
                <a:ea typeface="Meiryo UI" panose="020B0604030504040204" pitchFamily="50" charset="-128"/>
              </a:rPr>
              <a:t>「資料</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　再エネ導入の拡大に向けた今後の自己託送制度の在り方について」より抜粋</a:t>
            </a:r>
            <a:endParaRPr lang="en-US" altLang="ja-JP" sz="900" dirty="0">
              <a:latin typeface="Meiryo UI" panose="020B0604030504040204" pitchFamily="50" charset="-128"/>
              <a:ea typeface="Meiryo UI" panose="020B0604030504040204" pitchFamily="50" charset="-128"/>
            </a:endParaRPr>
          </a:p>
          <a:p>
            <a:pPr>
              <a:spcBef>
                <a:spcPct val="0"/>
              </a:spcBef>
              <a:buFontTx/>
              <a:buNone/>
            </a:pPr>
            <a:r>
              <a:rPr lang="en-US" altLang="ja-JP" sz="900" dirty="0">
                <a:latin typeface="Meiryo UI" panose="020B0604030504040204" pitchFamily="50" charset="-128"/>
                <a:ea typeface="Meiryo UI" panose="020B0604030504040204" pitchFamily="50" charset="-128"/>
                <a:hlinkClick r:id="rId3"/>
              </a:rPr>
              <a:t>https://www.meti.go.jp/shingikai/enecho/denryoku_gas/denryoku_gas/068.html</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151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6</a:t>
            </a:fld>
            <a:endParaRPr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1520" y="764704"/>
            <a:ext cx="8640960" cy="1477328"/>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自己託送に用いる発電設備が「非電気事業用電気工作物」であるかを確認いたします。</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今回の発電設備が電気事業法第２条第１項第</a:t>
            </a:r>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号ロに定める内容に該当することを，弊社様式の「自己託送に用いる発電設備の宣誓書」</a:t>
            </a:r>
            <a:r>
              <a:rPr lang="en-US" altLang="ja-JP" baseline="30000"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にて，お申込み時に宣誓していただきます。</a:t>
            </a:r>
          </a:p>
          <a:p>
            <a:pPr>
              <a:defRPr/>
            </a:pPr>
            <a:r>
              <a:rPr lang="ja-JP" altLang="en-US"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当該様式に関しては，適用する指針（旧指針・新指針）判定後，別途お送りいたしま</a:t>
            </a:r>
            <a:r>
              <a:rPr lang="ja-JP" altLang="en-US" dirty="0">
                <a:latin typeface="Meiryo UI" panose="020B0604030504040204" pitchFamily="50" charset="-128"/>
                <a:ea typeface="Meiryo UI" panose="020B0604030504040204" pitchFamily="50" charset="-128"/>
              </a:rPr>
              <a:t>す。</a:t>
            </a:r>
          </a:p>
        </p:txBody>
      </p:sp>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４－２．「契約の要件」確認（①非電気事業用電気工作物）</a:t>
            </a:r>
          </a:p>
        </p:txBody>
      </p:sp>
      <p:sp>
        <p:nvSpPr>
          <p:cNvPr id="8" name="正方形/長方形 7">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graphicFrame>
        <p:nvGraphicFramePr>
          <p:cNvPr id="11" name="表 10"/>
          <p:cNvGraphicFramePr>
            <a:graphicFrameLocks noGrp="1"/>
          </p:cNvGraphicFramePr>
          <p:nvPr>
            <p:extLst>
              <p:ext uri="{D42A27DB-BD31-4B8C-83A1-F6EECF244321}">
                <p14:modId xmlns:p14="http://schemas.microsoft.com/office/powerpoint/2010/main" val="1063365901"/>
              </p:ext>
            </p:extLst>
          </p:nvPr>
        </p:nvGraphicFramePr>
        <p:xfrm>
          <a:off x="539552" y="2311850"/>
          <a:ext cx="8064896" cy="730880"/>
        </p:xfrm>
        <a:graphic>
          <a:graphicData uri="http://schemas.openxmlformats.org/drawingml/2006/table">
            <a:tbl>
              <a:tblPr firstRow="1" bandRow="1">
                <a:tableStyleId>{5C22544A-7EE6-4342-B048-85BDC9FD1C3A}</a:tableStyleId>
              </a:tblPr>
              <a:tblGrid>
                <a:gridCol w="7128792">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tblGrid>
              <a:tr h="360040">
                <a:tc gridSpan="2">
                  <a:txBody>
                    <a:bodyPr/>
                    <a:lstStyle/>
                    <a:p>
                      <a:r>
                        <a:rPr kumimoji="1" lang="ja-JP" altLang="en-US" sz="1600" b="0" dirty="0">
                          <a:latin typeface="Meiryo UI" panose="020B0604030504040204" pitchFamily="50" charset="-128"/>
                          <a:ea typeface="Meiryo UI" panose="020B0604030504040204" pitchFamily="50" charset="-128"/>
                        </a:rPr>
                        <a:t>以下，「自己託送に係る宣誓書」を作成のうえ弊社へご提出ください。</a:t>
                      </a:r>
                      <a:endParaRPr kumimoji="1" lang="en-US" altLang="ja-JP"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ご提出いただける場合は，右記に「○」を付してください。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a:extLst>
              <a:ext uri="{FF2B5EF4-FFF2-40B4-BE49-F238E27FC236}">
                <a16:creationId xmlns:a16="http://schemas.microsoft.com/office/drawing/2014/main" id="{C7E56708-2FBB-43EC-A8F9-E937001C89DA}"/>
              </a:ext>
            </a:extLst>
          </p:cNvPr>
          <p:cNvSpPr/>
          <p:nvPr/>
        </p:nvSpPr>
        <p:spPr bwMode="auto">
          <a:xfrm>
            <a:off x="401155" y="3672855"/>
            <a:ext cx="4027524" cy="2852489"/>
          </a:xfrm>
          <a:prstGeom prst="rect">
            <a:avLst/>
          </a:prstGeom>
          <a:no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Times New Roman" panose="02020603050405020304" pitchFamily="18" charset="0"/>
              <a:ea typeface="ＭＳ ゴシック" panose="020B0609070205080204" pitchFamily="49" charset="-128"/>
            </a:endParaRPr>
          </a:p>
        </p:txBody>
      </p:sp>
      <p:sp>
        <p:nvSpPr>
          <p:cNvPr id="19" name="正方形/長方形 18">
            <a:extLst>
              <a:ext uri="{FF2B5EF4-FFF2-40B4-BE49-F238E27FC236}">
                <a16:creationId xmlns:a16="http://schemas.microsoft.com/office/drawing/2014/main" id="{8CEEC700-DA3B-418C-9E6D-E4A035321EE0}"/>
              </a:ext>
            </a:extLst>
          </p:cNvPr>
          <p:cNvSpPr/>
          <p:nvPr/>
        </p:nvSpPr>
        <p:spPr bwMode="auto">
          <a:xfrm>
            <a:off x="324223" y="3086907"/>
            <a:ext cx="1728192" cy="288032"/>
          </a:xfrm>
          <a:prstGeom prst="rect">
            <a:avLst/>
          </a:prstGeom>
          <a:solidFill>
            <a:srgbClr val="0070C0"/>
          </a:solidFill>
          <a:ln w="381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新指針適用分</a:t>
            </a:r>
          </a:p>
        </p:txBody>
      </p:sp>
      <p:sp>
        <p:nvSpPr>
          <p:cNvPr id="29" name="正方形/長方形 28">
            <a:extLst>
              <a:ext uri="{FF2B5EF4-FFF2-40B4-BE49-F238E27FC236}">
                <a16:creationId xmlns:a16="http://schemas.microsoft.com/office/drawing/2014/main" id="{0C79FE88-DF75-4D73-B0B7-D1E080D44EF2}"/>
              </a:ext>
            </a:extLst>
          </p:cNvPr>
          <p:cNvSpPr/>
          <p:nvPr/>
        </p:nvSpPr>
        <p:spPr>
          <a:xfrm>
            <a:off x="323528" y="3374939"/>
            <a:ext cx="3038011"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弊社所定様式「自己託送に係る宣誓書」抜粋</a:t>
            </a:r>
          </a:p>
        </p:txBody>
      </p:sp>
      <p:sp>
        <p:nvSpPr>
          <p:cNvPr id="32" name="正方形/長方形 31">
            <a:extLst>
              <a:ext uri="{FF2B5EF4-FFF2-40B4-BE49-F238E27FC236}">
                <a16:creationId xmlns:a16="http://schemas.microsoft.com/office/drawing/2014/main" id="{208F3538-531C-459B-9743-BC7444C3C44F}"/>
              </a:ext>
            </a:extLst>
          </p:cNvPr>
          <p:cNvSpPr/>
          <p:nvPr/>
        </p:nvSpPr>
        <p:spPr>
          <a:xfrm>
            <a:off x="4644008" y="3374939"/>
            <a:ext cx="3595856"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弊社所定様式「自己託送に用いる発電設備の宣誓書」</a:t>
            </a:r>
          </a:p>
        </p:txBody>
      </p:sp>
      <p:sp>
        <p:nvSpPr>
          <p:cNvPr id="33" name="正方形/長方形 32">
            <a:extLst>
              <a:ext uri="{FF2B5EF4-FFF2-40B4-BE49-F238E27FC236}">
                <a16:creationId xmlns:a16="http://schemas.microsoft.com/office/drawing/2014/main" id="{12C48796-B0D0-4AF0-A3C7-02FD408D41DA}"/>
              </a:ext>
            </a:extLst>
          </p:cNvPr>
          <p:cNvSpPr/>
          <p:nvPr/>
        </p:nvSpPr>
        <p:spPr bwMode="auto">
          <a:xfrm>
            <a:off x="4720940" y="3672855"/>
            <a:ext cx="4027524" cy="2852490"/>
          </a:xfrm>
          <a:prstGeom prst="rect">
            <a:avLst/>
          </a:prstGeom>
          <a:no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Times New Roman" panose="02020603050405020304" pitchFamily="18" charset="0"/>
              <a:ea typeface="ＭＳ ゴシック" panose="020B0609070205080204" pitchFamily="49" charset="-128"/>
            </a:endParaRPr>
          </a:p>
        </p:txBody>
      </p:sp>
      <p:sp>
        <p:nvSpPr>
          <p:cNvPr id="34" name="正方形/長方形 33">
            <a:extLst>
              <a:ext uri="{FF2B5EF4-FFF2-40B4-BE49-F238E27FC236}">
                <a16:creationId xmlns:a16="http://schemas.microsoft.com/office/drawing/2014/main" id="{B03EE7A2-FEE6-482F-8A03-A4A715AF7534}"/>
              </a:ext>
            </a:extLst>
          </p:cNvPr>
          <p:cNvSpPr/>
          <p:nvPr/>
        </p:nvSpPr>
        <p:spPr bwMode="auto">
          <a:xfrm>
            <a:off x="4644008" y="3086907"/>
            <a:ext cx="1728192" cy="288032"/>
          </a:xfrm>
          <a:prstGeom prst="rect">
            <a:avLst/>
          </a:prstGeom>
          <a:solidFill>
            <a:srgbClr val="0070C0"/>
          </a:solidFill>
          <a:ln w="381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lang="ja-JP" altLang="en-US" sz="1400" b="1" dirty="0">
                <a:solidFill>
                  <a:schemeClr val="bg1"/>
                </a:solidFill>
                <a:latin typeface="Meiryo UI" panose="020B0604030504040204" pitchFamily="50" charset="-128"/>
                <a:ea typeface="Meiryo UI" panose="020B0604030504040204" pitchFamily="50" charset="-128"/>
              </a:rPr>
              <a:t>旧</a:t>
            </a:r>
            <a:r>
              <a:rPr kumimoji="1"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指針適用分</a:t>
            </a:r>
          </a:p>
        </p:txBody>
      </p:sp>
      <p:pic>
        <p:nvPicPr>
          <p:cNvPr id="35" name="図 34">
            <a:extLst>
              <a:ext uri="{FF2B5EF4-FFF2-40B4-BE49-F238E27FC236}">
                <a16:creationId xmlns:a16="http://schemas.microsoft.com/office/drawing/2014/main" id="{4BC33F67-E554-4EBC-BE74-45F9366EAFBF}"/>
              </a:ext>
            </a:extLst>
          </p:cNvPr>
          <p:cNvPicPr>
            <a:picLocks noChangeAspect="1"/>
          </p:cNvPicPr>
          <p:nvPr/>
        </p:nvPicPr>
        <p:blipFill>
          <a:blip r:embed="rId2"/>
          <a:stretch>
            <a:fillRect/>
          </a:stretch>
        </p:blipFill>
        <p:spPr>
          <a:xfrm>
            <a:off x="5100104" y="3780993"/>
            <a:ext cx="3169047" cy="2636212"/>
          </a:xfrm>
          <a:prstGeom prst="rect">
            <a:avLst/>
          </a:prstGeom>
        </p:spPr>
      </p:pic>
      <p:pic>
        <p:nvPicPr>
          <p:cNvPr id="36" name="図 35">
            <a:extLst>
              <a:ext uri="{FF2B5EF4-FFF2-40B4-BE49-F238E27FC236}">
                <a16:creationId xmlns:a16="http://schemas.microsoft.com/office/drawing/2014/main" id="{84D2433D-E20A-43BD-92CB-16C1B1C8AD9C}"/>
              </a:ext>
            </a:extLst>
          </p:cNvPr>
          <p:cNvPicPr>
            <a:picLocks noChangeAspect="1"/>
          </p:cNvPicPr>
          <p:nvPr/>
        </p:nvPicPr>
        <p:blipFill>
          <a:blip r:embed="rId3"/>
          <a:stretch>
            <a:fillRect/>
          </a:stretch>
        </p:blipFill>
        <p:spPr>
          <a:xfrm>
            <a:off x="429535" y="4208613"/>
            <a:ext cx="3876904" cy="1601792"/>
          </a:xfrm>
          <a:prstGeom prst="rect">
            <a:avLst/>
          </a:prstGeom>
        </p:spPr>
      </p:pic>
    </p:spTree>
    <p:extLst>
      <p:ext uri="{BB962C8B-B14F-4D97-AF65-F5344CB8AC3E}">
        <p14:creationId xmlns:p14="http://schemas.microsoft.com/office/powerpoint/2010/main" val="2422360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7</a:t>
            </a:fld>
            <a:endParaRPr lang="ja-JP" altLang="en-US" sz="1600" dirty="0">
              <a:latin typeface="Meiryo UI" panose="020B0604030504040204" pitchFamily="50" charset="-128"/>
              <a:ea typeface="Meiryo UI" panose="020B0604030504040204" pitchFamily="50" charset="-128"/>
            </a:endParaRPr>
          </a:p>
        </p:txBody>
      </p:sp>
      <p:sp>
        <p:nvSpPr>
          <p:cNvPr id="4" name="テキスト プレースホルダ 2"/>
          <p:cNvSpPr txBox="1">
            <a:spLocks/>
          </p:cNvSpPr>
          <p:nvPr/>
        </p:nvSpPr>
        <p:spPr>
          <a:xfrm>
            <a:off x="251520" y="260648"/>
            <a:ext cx="651625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４－３．「契約の要件」確認（②自己または密接な関係）</a:t>
            </a:r>
          </a:p>
        </p:txBody>
      </p:sp>
      <p:sp>
        <p:nvSpPr>
          <p:cNvPr id="6" name="テキスト ボックス 5"/>
          <p:cNvSpPr txBox="1"/>
          <p:nvPr/>
        </p:nvSpPr>
        <p:spPr>
          <a:xfrm>
            <a:off x="251520" y="764704"/>
            <a:ext cx="8640960" cy="1200329"/>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rPr>
              <a:t>「自己または密接な関係」について，</a:t>
            </a:r>
            <a:r>
              <a:rPr lang="ja-JP" altLang="en-US" u="sng" dirty="0">
                <a:latin typeface="Meiryo UI" panose="020B0604030504040204" pitchFamily="50" charset="-128"/>
                <a:ea typeface="Meiryo UI" panose="020B0604030504040204" pitchFamily="50" charset="-128"/>
              </a:rPr>
              <a:t>発電設備の維持・運用者</a:t>
            </a:r>
            <a:r>
              <a:rPr lang="ja-JP" altLang="en-US" dirty="0">
                <a:latin typeface="Meiryo UI" panose="020B0604030504040204" pitchFamily="50" charset="-128"/>
                <a:ea typeface="Meiryo UI" panose="020B0604030504040204" pitchFamily="50" charset="-128"/>
              </a:rPr>
              <a:t>と</a:t>
            </a:r>
            <a:r>
              <a:rPr lang="ja-JP" altLang="en-US" u="sng" dirty="0">
                <a:latin typeface="Meiryo UI" panose="020B0604030504040204" pitchFamily="50" charset="-128"/>
                <a:ea typeface="Meiryo UI" panose="020B0604030504040204" pitchFamily="50" charset="-128"/>
              </a:rPr>
              <a:t>受変電設備の維持・運用者</a:t>
            </a:r>
            <a:r>
              <a:rPr lang="ja-JP" altLang="en-US" dirty="0">
                <a:latin typeface="Meiryo UI" panose="020B0604030504040204" pitchFamily="50" charset="-128"/>
                <a:ea typeface="Meiryo UI" panose="020B0604030504040204" pitchFamily="50" charset="-128"/>
              </a:rPr>
              <a:t>の関係性から，以下の該当する供給行為のパターンに「○」を付してください。</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u="sng" dirty="0">
                <a:latin typeface="Meiryo UI" panose="020B0604030504040204" pitchFamily="50" charset="-128"/>
                <a:ea typeface="Meiryo UI" panose="020B0604030504040204" pitchFamily="50" charset="-128"/>
              </a:rPr>
              <a:t>「自己」および「密接な関係」を有していることを証する書類</a:t>
            </a:r>
            <a:r>
              <a:rPr lang="en-US" altLang="ja-JP" baseline="30000"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を添付ください。</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組織図・組織情報（Ｈ</a:t>
            </a:r>
            <a:r>
              <a:rPr lang="en-US" altLang="ja-JP" sz="1600" dirty="0">
                <a:latin typeface="Meiryo UI" panose="020B0604030504040204" pitchFamily="50" charset="-128"/>
                <a:ea typeface="Meiryo UI" panose="020B0604030504040204" pitchFamily="50" charset="-128"/>
              </a:rPr>
              <a:t>P</a:t>
            </a:r>
            <a:r>
              <a:rPr lang="ja-JP" altLang="en-US" sz="1600" dirty="0">
                <a:latin typeface="Meiryo UI" panose="020B0604030504040204" pitchFamily="50" charset="-128"/>
                <a:ea typeface="Meiryo UI" panose="020B0604030504040204" pitchFamily="50" charset="-128"/>
              </a:rPr>
              <a:t>情報，有価証券報告書等），保安規程等。</a:t>
            </a:r>
            <a:endParaRPr lang="en-US" altLang="ja-JP" sz="1600"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78347075"/>
              </p:ext>
            </p:extLst>
          </p:nvPr>
        </p:nvGraphicFramePr>
        <p:xfrm>
          <a:off x="251520" y="2025352"/>
          <a:ext cx="8640960" cy="457200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tblGrid>
              <a:tr h="144016">
                <a:tc gridSpan="3">
                  <a:txBody>
                    <a:bodyPr/>
                    <a:lstStyle/>
                    <a:p>
                      <a:pPr algn="l"/>
                      <a:r>
                        <a:rPr kumimoji="1" lang="ja-JP" altLang="en-US" sz="1600" b="0" dirty="0">
                          <a:latin typeface="Meiryo UI" panose="020B0604030504040204" pitchFamily="50" charset="-128"/>
                          <a:ea typeface="Meiryo UI" panose="020B0604030504040204" pitchFamily="50" charset="-128"/>
                        </a:rPr>
                        <a:t>供給行為のパターン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000"/>
                  </a:ext>
                </a:extLst>
              </a:tr>
              <a:tr h="240784">
                <a:tc rowSpan="12">
                  <a:txBody>
                    <a:bodyPr/>
                    <a:lstStyle/>
                    <a:p>
                      <a:r>
                        <a:rPr kumimoji="1" lang="ja-JP" altLang="en-US" sz="1600" b="0" dirty="0">
                          <a:latin typeface="Meiryo UI" panose="020B0604030504040204" pitchFamily="50" charset="-128"/>
                          <a:ea typeface="Meiryo UI" panose="020B0604030504040204" pitchFamily="50" charset="-128"/>
                        </a:rPr>
                        <a:t>該当する供給行為のパターンに「○」を付してください。</a:t>
                      </a:r>
                      <a:endParaRPr kumimoji="1" lang="en-US" altLang="ja-JP" sz="1600" b="0" dirty="0">
                        <a:latin typeface="Meiryo UI" panose="020B0604030504040204" pitchFamily="50" charset="-128"/>
                        <a:ea typeface="Meiryo UI" panose="020B0604030504040204" pitchFamily="50" charset="-128"/>
                      </a:endParaRPr>
                    </a:p>
                    <a:p>
                      <a:r>
                        <a:rPr kumimoji="1" lang="en-US" altLang="ja-JP" sz="1600" b="0" dirty="0">
                          <a:latin typeface="Meiryo UI" panose="020B0604030504040204" pitchFamily="50" charset="-128"/>
                          <a:ea typeface="Meiryo UI" panose="020B0604030504040204" pitchFamily="50" charset="-128"/>
                        </a:rPr>
                        <a:t>※ </a:t>
                      </a:r>
                      <a:r>
                        <a:rPr kumimoji="1" lang="ja-JP" altLang="en-US" sz="1600" b="0" dirty="0">
                          <a:latin typeface="Meiryo UI" panose="020B0604030504040204" pitchFamily="50" charset="-128"/>
                          <a:ea typeface="Meiryo UI" panose="020B0604030504040204" pitchFamily="50" charset="-128"/>
                        </a:rPr>
                        <a:t>「その他」に該当する場合，具体的な供給行為をご記入ください。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0">
                          <a:solidFill>
                            <a:schemeClr val="tx1"/>
                          </a:solidFill>
                          <a:latin typeface="Meiryo UI" panose="020B0604030504040204" pitchFamily="50" charset="-128"/>
                          <a:ea typeface="Meiryo UI" panose="020B0604030504040204" pitchFamily="50" charset="-128"/>
                        </a:rPr>
                        <a:t>1</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solidFill>
                            <a:schemeClr val="tx1"/>
                          </a:solidFill>
                          <a:latin typeface="Meiryo UI" panose="020B0604030504040204" pitchFamily="50" charset="-128"/>
                          <a:ea typeface="Meiryo UI" panose="020B0604030504040204" pitchFamily="50" charset="-128"/>
                        </a:rPr>
                        <a:t>から</a:t>
                      </a:r>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latin typeface="Meiryo UI" panose="020B0604030504040204" pitchFamily="50" charset="-128"/>
                          <a:ea typeface="Meiryo UI" panose="020B0604030504040204" pitchFamily="50" charset="-128"/>
                        </a:rPr>
                        <a:t>への供給</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400" b="0" dirty="0">
                          <a:latin typeface="Meiryo UI" panose="020B0604030504040204" pitchFamily="50" charset="-128"/>
                          <a:ea typeface="Meiryo UI" panose="020B0604030504040204" pitchFamily="50" charset="-128"/>
                        </a:rPr>
                        <a:t>（発電地点，供給地点が</a:t>
                      </a:r>
                      <a:r>
                        <a:rPr kumimoji="1" lang="ja-JP" altLang="en-US" sz="1400" b="1" dirty="0">
                          <a:latin typeface="Meiryo UI" panose="020B0604030504040204" pitchFamily="50" charset="-128"/>
                          <a:ea typeface="Meiryo UI" panose="020B0604030504040204" pitchFamily="50" charset="-128"/>
                        </a:rPr>
                        <a:t>単一</a:t>
                      </a:r>
                      <a:r>
                        <a:rPr kumimoji="1" lang="ja-JP" altLang="en-US" sz="1400" b="0" dirty="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1528">
                <a:tc vMerge="1">
                  <a:txBody>
                    <a:bodyPr/>
                    <a:lstStyle/>
                    <a:p>
                      <a:endParaRPr kumimoji="1" lang="ja-JP" altLang="en-US"/>
                    </a:p>
                  </a:txBody>
                  <a:tcPr/>
                </a:tc>
                <a:tc>
                  <a:txBody>
                    <a:bodyPr/>
                    <a:lstStyle/>
                    <a:p>
                      <a:pPr algn="ctr"/>
                      <a:r>
                        <a:rPr kumimoji="1" lang="ja-JP" altLang="en-US" sz="1400" b="0" dirty="0">
                          <a:solidFill>
                            <a:schemeClr val="bg1">
                              <a:lumMod val="50000"/>
                            </a:schemeClr>
                          </a:solidFill>
                          <a:latin typeface="Meiryo UI" panose="020B0604030504040204" pitchFamily="50" charset="-128"/>
                          <a:ea typeface="Meiryo UI" panose="020B0604030504040204" pitchFamily="50" charset="-128"/>
                        </a:rPr>
                        <a:t>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76768">
                <a:tc vMerge="1">
                  <a:txBody>
                    <a:bodyPr/>
                    <a:lstStyle/>
                    <a:p>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latin typeface="Meiryo UI" panose="020B0604030504040204" pitchFamily="50" charset="-128"/>
                          <a:ea typeface="Meiryo UI" panose="020B0604030504040204" pitchFamily="50" charset="-128"/>
                        </a:rPr>
                        <a:t>から</a:t>
                      </a:r>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latin typeface="Meiryo UI" panose="020B0604030504040204" pitchFamily="50" charset="-128"/>
                          <a:ea typeface="Meiryo UI" panose="020B0604030504040204" pitchFamily="50" charset="-128"/>
                        </a:rPr>
                        <a:t>への供給</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400" b="0" dirty="0">
                          <a:latin typeface="Meiryo UI" panose="020B0604030504040204" pitchFamily="50" charset="-128"/>
                          <a:ea typeface="Meiryo UI" panose="020B0604030504040204" pitchFamily="50" charset="-128"/>
                        </a:rPr>
                        <a:t>（発電地点，供給地点のいずれかが</a:t>
                      </a:r>
                      <a:r>
                        <a:rPr kumimoji="1" lang="en-US" altLang="ja-JP" sz="1400" b="1" dirty="0">
                          <a:latin typeface="Meiryo UI" panose="020B0604030504040204" pitchFamily="50" charset="-128"/>
                          <a:ea typeface="Meiryo UI" panose="020B0604030504040204" pitchFamily="50" charset="-128"/>
                        </a:rPr>
                        <a:t>N+</a:t>
                      </a:r>
                      <a:r>
                        <a:rPr kumimoji="1" lang="ja-JP" altLang="en-US" sz="1400" b="1" dirty="0">
                          <a:latin typeface="Meiryo UI" panose="020B0604030504040204" pitchFamily="50" charset="-128"/>
                          <a:ea typeface="Meiryo UI" panose="020B0604030504040204" pitchFamily="50" charset="-128"/>
                        </a:rPr>
                        <a:t>１</a:t>
                      </a:r>
                      <a:r>
                        <a:rPr kumimoji="1" lang="ja-JP" altLang="en-US" sz="1400" b="0" dirty="0">
                          <a:latin typeface="Meiryo UI" panose="020B0604030504040204" pitchFamily="50" charset="-128"/>
                          <a:ea typeface="Meiryo UI" panose="020B0604030504040204" pitchFamily="50" charset="-128"/>
                        </a:rPr>
                        <a:t>以上）</a:t>
                      </a:r>
                      <a:endParaRPr kumimoji="1" lang="en-US" altLang="ja-JP" sz="14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29520">
                <a:tc vMerge="1">
                  <a:txBody>
                    <a:bodyPr/>
                    <a:lstStyle/>
                    <a:p>
                      <a:endParaRPr kumimoji="1" lang="ja-JP" altLang="en-US"/>
                    </a:p>
                  </a:txBody>
                  <a:tcPr/>
                </a:tc>
                <a:tc>
                  <a:txBody>
                    <a:bodyPr/>
                    <a:lstStyle/>
                    <a:p>
                      <a:pPr algn="ct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endParaRPr kumimoji="1" lang="en-US" altLang="ja-JP"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54280">
                <a:tc vMerge="1">
                  <a:txBody>
                    <a:bodyPr/>
                    <a:lstStyle/>
                    <a:p>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3</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latin typeface="Meiryo UI" panose="020B0604030504040204" pitchFamily="50" charset="-128"/>
                          <a:ea typeface="Meiryo UI" panose="020B0604030504040204" pitchFamily="50" charset="-128"/>
                        </a:rPr>
                        <a:t>から</a:t>
                      </a:r>
                      <a:r>
                        <a:rPr kumimoji="1" lang="ja-JP" altLang="en-US" sz="1500" b="0" dirty="0">
                          <a:solidFill>
                            <a:srgbClr val="0070C0"/>
                          </a:solidFill>
                          <a:latin typeface="Meiryo UI" panose="020B0604030504040204" pitchFamily="50" charset="-128"/>
                          <a:ea typeface="Meiryo UI" panose="020B0604030504040204" pitchFamily="50" charset="-128"/>
                        </a:rPr>
                        <a:t>密接な関係</a:t>
                      </a:r>
                      <a:r>
                        <a:rPr kumimoji="1" lang="ja-JP" altLang="en-US" sz="1500" b="0" dirty="0">
                          <a:latin typeface="Meiryo UI" panose="020B0604030504040204" pitchFamily="50" charset="-128"/>
                          <a:ea typeface="Meiryo UI" panose="020B0604030504040204" pitchFamily="50" charset="-128"/>
                        </a:rPr>
                        <a:t>を有する者への供給</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400" b="0" dirty="0">
                          <a:latin typeface="Meiryo UI" panose="020B0604030504040204" pitchFamily="50" charset="-128"/>
                          <a:ea typeface="Meiryo UI" panose="020B0604030504040204" pitchFamily="50" charset="-128"/>
                        </a:rPr>
                        <a:t>（発電地点，供給地点が</a:t>
                      </a:r>
                      <a:r>
                        <a:rPr kumimoji="1" lang="ja-JP" altLang="en-US" sz="1400" b="1" dirty="0">
                          <a:latin typeface="Meiryo UI" panose="020B0604030504040204" pitchFamily="50" charset="-128"/>
                          <a:ea typeface="Meiryo UI" panose="020B0604030504040204" pitchFamily="50" charset="-128"/>
                        </a:rPr>
                        <a:t>単一</a:t>
                      </a:r>
                      <a:r>
                        <a:rPr kumimoji="1" lang="ja-JP" altLang="en-US" sz="1400" b="0" dirty="0">
                          <a:latin typeface="Meiryo UI" panose="020B0604030504040204" pitchFamily="50" charset="-128"/>
                          <a:ea typeface="Meiryo UI" panose="020B0604030504040204" pitchFamily="50" charset="-128"/>
                        </a:rPr>
                        <a:t>）</a:t>
                      </a:r>
                      <a:endParaRPr kumimoji="1" lang="en-US" altLang="ja-JP" sz="1400" b="0" dirty="0">
                        <a:latin typeface="Meiryo UI" panose="020B0604030504040204" pitchFamily="50" charset="-128"/>
                        <a:ea typeface="Meiryo UI" panose="020B0604030504040204" pitchFamily="50" charset="-128"/>
                      </a:endParaRPr>
                    </a:p>
                    <a:p>
                      <a:pPr algn="l"/>
                      <a:r>
                        <a:rPr kumimoji="1" lang="en-US" altLang="ja-JP" sz="1400" b="0" dirty="0">
                          <a:latin typeface="Meiryo UI" panose="020B0604030504040204" pitchFamily="50" charset="-128"/>
                          <a:ea typeface="Meiryo UI" panose="020B0604030504040204" pitchFamily="50" charset="-128"/>
                        </a:rPr>
                        <a:t>※ </a:t>
                      </a:r>
                      <a:r>
                        <a:rPr kumimoji="1" lang="ja-JP" altLang="en-US" sz="1400" b="0" dirty="0">
                          <a:latin typeface="Meiryo UI" panose="020B0604030504040204" pitchFamily="50" charset="-128"/>
                          <a:ea typeface="Meiryo UI" panose="020B0604030504040204" pitchFamily="50" charset="-128"/>
                        </a:rPr>
                        <a:t>発電地点と供給地点の組み合わせが逆の場合も含む。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1048">
                <a:tc vMerge="1">
                  <a:txBody>
                    <a:bodyPr/>
                    <a:lstStyle/>
                    <a:p>
                      <a:endParaRPr kumimoji="1" lang="ja-JP" altLang="en-US"/>
                    </a:p>
                  </a:txBody>
                  <a:tcPr/>
                </a:tc>
                <a:tc>
                  <a:txBody>
                    <a:bodyPr/>
                    <a:lstStyle/>
                    <a:p>
                      <a:pPr algn="ctr"/>
                      <a:endParaRPr kumimoji="1" lang="ja-JP" altLang="en-US"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r h="281136">
                <a:tc vMerge="1">
                  <a:txBody>
                    <a:bodyPr/>
                    <a:lstStyle/>
                    <a:p>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4</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latin typeface="Meiryo UI" panose="020B0604030504040204" pitchFamily="50" charset="-128"/>
                          <a:ea typeface="Meiryo UI" panose="020B0604030504040204" pitchFamily="50" charset="-128"/>
                        </a:rPr>
                        <a:t>から</a:t>
                      </a:r>
                      <a:r>
                        <a:rPr kumimoji="1" lang="ja-JP" altLang="en-US" sz="1500" b="0" dirty="0">
                          <a:solidFill>
                            <a:srgbClr val="0070C0"/>
                          </a:solidFill>
                          <a:latin typeface="Meiryo UI" panose="020B0604030504040204" pitchFamily="50" charset="-128"/>
                          <a:ea typeface="Meiryo UI" panose="020B0604030504040204" pitchFamily="50" charset="-128"/>
                        </a:rPr>
                        <a:t>密接な関係</a:t>
                      </a:r>
                      <a:r>
                        <a:rPr kumimoji="1" lang="ja-JP" altLang="en-US" sz="1500" b="0" dirty="0">
                          <a:latin typeface="Meiryo UI" panose="020B0604030504040204" pitchFamily="50" charset="-128"/>
                          <a:ea typeface="Meiryo UI" panose="020B0604030504040204" pitchFamily="50" charset="-128"/>
                        </a:rPr>
                        <a:t>を有する者への供給</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400" b="0" dirty="0">
                          <a:latin typeface="Meiryo UI" panose="020B0604030504040204" pitchFamily="50" charset="-128"/>
                          <a:ea typeface="Meiryo UI" panose="020B0604030504040204" pitchFamily="50" charset="-128"/>
                        </a:rPr>
                        <a:t>（発電地点，供給地点のいずれかが</a:t>
                      </a:r>
                      <a:r>
                        <a:rPr kumimoji="1" lang="ja-JP" altLang="en-US" sz="1400" b="1" dirty="0">
                          <a:latin typeface="Meiryo UI" panose="020B0604030504040204" pitchFamily="50" charset="-128"/>
                          <a:ea typeface="Meiryo UI" panose="020B0604030504040204" pitchFamily="50" charset="-128"/>
                        </a:rPr>
                        <a:t>Ｎ</a:t>
                      </a:r>
                      <a:r>
                        <a:rPr kumimoji="1" lang="en-US" altLang="ja-JP" sz="1400" b="1" dirty="0">
                          <a:latin typeface="Meiryo UI" panose="020B0604030504040204" pitchFamily="50" charset="-128"/>
                          <a:ea typeface="Meiryo UI" panose="020B0604030504040204" pitchFamily="50" charset="-128"/>
                        </a:rPr>
                        <a:t>+1</a:t>
                      </a:r>
                      <a:r>
                        <a:rPr kumimoji="1" lang="ja-JP" altLang="en-US" sz="1400" b="0" dirty="0">
                          <a:latin typeface="Meiryo UI" panose="020B0604030504040204" pitchFamily="50" charset="-128"/>
                          <a:ea typeface="Meiryo UI" panose="020B0604030504040204" pitchFamily="50" charset="-128"/>
                        </a:rPr>
                        <a:t>以上）</a:t>
                      </a:r>
                      <a:endParaRPr kumimoji="1" lang="en-US" altLang="ja-JP" sz="1400" b="0" dirty="0">
                        <a:latin typeface="Meiryo UI" panose="020B0604030504040204" pitchFamily="50" charset="-128"/>
                        <a:ea typeface="Meiryo UI" panose="020B0604030504040204" pitchFamily="50" charset="-128"/>
                      </a:endParaRPr>
                    </a:p>
                    <a:p>
                      <a:pPr algn="l"/>
                      <a:r>
                        <a:rPr kumimoji="1" lang="en-US" altLang="ja-JP" sz="1400" b="0" dirty="0">
                          <a:latin typeface="Meiryo UI" panose="020B0604030504040204" pitchFamily="50" charset="-128"/>
                          <a:ea typeface="Meiryo UI" panose="020B0604030504040204" pitchFamily="50" charset="-128"/>
                        </a:rPr>
                        <a:t>※ </a:t>
                      </a:r>
                      <a:r>
                        <a:rPr kumimoji="1" lang="ja-JP" altLang="en-US" sz="1400" b="0" dirty="0">
                          <a:latin typeface="Meiryo UI" panose="020B0604030504040204" pitchFamily="50" charset="-128"/>
                          <a:ea typeface="Meiryo UI" panose="020B0604030504040204" pitchFamily="50" charset="-128"/>
                        </a:rPr>
                        <a:t>発電地点の供給地点の組合せが逆の場合も含む）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2184">
                <a:tc vMerge="1">
                  <a:txBody>
                    <a:bodyPr/>
                    <a:lstStyle/>
                    <a:p>
                      <a:endParaRPr kumimoji="1" lang="ja-JP" altLang="en-US"/>
                    </a:p>
                  </a:txBody>
                  <a:tcPr/>
                </a:tc>
                <a:tc>
                  <a:txBody>
                    <a:bodyPr/>
                    <a:lstStyle/>
                    <a:p>
                      <a:pPr algn="ctr"/>
                      <a:endParaRPr kumimoji="1" lang="ja-JP" altLang="en-US"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8"/>
                  </a:ext>
                </a:extLst>
              </a:tr>
              <a:tr h="0">
                <a:tc vMerge="1">
                  <a:txBody>
                    <a:bodyPr/>
                    <a:lstStyle/>
                    <a:p>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5</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500" b="0" dirty="0">
                          <a:solidFill>
                            <a:srgbClr val="FF0000"/>
                          </a:solidFill>
                          <a:latin typeface="Meiryo UI" panose="020B0604030504040204" pitchFamily="50" charset="-128"/>
                          <a:ea typeface="Meiryo UI" panose="020B0604030504040204" pitchFamily="50" charset="-128"/>
                        </a:rPr>
                        <a:t>自己</a:t>
                      </a:r>
                      <a:r>
                        <a:rPr kumimoji="1" lang="ja-JP" altLang="en-US" sz="1500" b="0" dirty="0">
                          <a:latin typeface="Meiryo UI" panose="020B0604030504040204" pitchFamily="50" charset="-128"/>
                          <a:ea typeface="Meiryo UI" panose="020B0604030504040204" pitchFamily="50" charset="-128"/>
                        </a:rPr>
                        <a:t>および</a:t>
                      </a:r>
                      <a:r>
                        <a:rPr kumimoji="1" lang="ja-JP" altLang="en-US" sz="1500" b="0" dirty="0">
                          <a:solidFill>
                            <a:srgbClr val="0070C0"/>
                          </a:solidFill>
                          <a:latin typeface="Meiryo UI" panose="020B0604030504040204" pitchFamily="50" charset="-128"/>
                          <a:ea typeface="Meiryo UI" panose="020B0604030504040204" pitchFamily="50" charset="-128"/>
                        </a:rPr>
                        <a:t>密接な関係</a:t>
                      </a:r>
                      <a:r>
                        <a:rPr kumimoji="1" lang="ja-JP" altLang="en-US" sz="1500" b="0" dirty="0">
                          <a:latin typeface="Meiryo UI" panose="020B0604030504040204" pitchFamily="50" charset="-128"/>
                          <a:ea typeface="Meiryo UI" panose="020B0604030504040204" pitchFamily="50" charset="-128"/>
                        </a:rPr>
                        <a:t>を有する者から自己および密接な</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500" b="0" dirty="0">
                          <a:latin typeface="Meiryo UI" panose="020B0604030504040204" pitchFamily="50" charset="-128"/>
                          <a:ea typeface="Meiryo UI" panose="020B0604030504040204" pitchFamily="50" charset="-128"/>
                        </a:rPr>
                        <a:t>関係を有する者への供給</a:t>
                      </a:r>
                      <a:endParaRPr kumimoji="1" lang="en-US" altLang="ja-JP" sz="1500" b="0" dirty="0">
                        <a:latin typeface="Meiryo UI" panose="020B0604030504040204" pitchFamily="50" charset="-128"/>
                        <a:ea typeface="Meiryo UI" panose="020B0604030504040204" pitchFamily="50" charset="-128"/>
                      </a:endParaRPr>
                    </a:p>
                    <a:p>
                      <a:pPr algn="l"/>
                      <a:r>
                        <a:rPr kumimoji="1" lang="ja-JP" altLang="en-US" sz="1400" b="0"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Ｎ</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Ｎ‘⇒Ｎ</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Ｎ’</a:t>
                      </a:r>
                      <a:r>
                        <a:rPr kumimoji="1" lang="en-US" altLang="ja-JP" sz="1400" b="0" dirty="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89304">
                <a:tc vMerge="1">
                  <a:txBody>
                    <a:bodyPr/>
                    <a:lstStyle/>
                    <a:p>
                      <a:endParaRPr kumimoji="1" lang="ja-JP" altLang="en-US"/>
                    </a:p>
                  </a:txBody>
                  <a:tcPr/>
                </a:tc>
                <a:tc>
                  <a:txBody>
                    <a:bodyPr/>
                    <a:lstStyle/>
                    <a:p>
                      <a:pPr algn="ctr"/>
                      <a:endParaRPr kumimoji="1" lang="ja-JP" altLang="en-US"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10"/>
                  </a:ext>
                </a:extLst>
              </a:tr>
              <a:tr h="299784">
                <a:tc vMerge="1">
                  <a:txBody>
                    <a:bodyPr/>
                    <a:lstStyle/>
                    <a:p>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6</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r>
                        <a:rPr kumimoji="1" lang="ja-JP" altLang="en-US" sz="1500" b="0" dirty="0">
                          <a:latin typeface="Meiryo UI" panose="020B0604030504040204" pitchFamily="50" charset="-128"/>
                          <a:ea typeface="Meiryo UI" panose="020B0604030504040204" pitchFamily="50" charset="-128"/>
                        </a:rPr>
                        <a:t>その他（　　　　　　　　　</a:t>
                      </a:r>
                      <a:r>
                        <a:rPr kumimoji="1" lang="ja-JP" altLang="en-US" sz="1500" b="0" dirty="0">
                          <a:solidFill>
                            <a:schemeClr val="bg1">
                              <a:lumMod val="50000"/>
                            </a:schemeClr>
                          </a:solidFill>
                          <a:latin typeface="Meiryo UI" panose="020B0604030504040204" pitchFamily="50" charset="-128"/>
                          <a:ea typeface="Meiryo UI" panose="020B0604030504040204" pitchFamily="50" charset="-128"/>
                        </a:rPr>
                        <a:t>内容ご記入ください</a:t>
                      </a:r>
                      <a:r>
                        <a:rPr kumimoji="1" lang="ja-JP" altLang="en-US" sz="1500" b="0" dirty="0">
                          <a:latin typeface="Meiryo UI" panose="020B0604030504040204" pitchFamily="50" charset="-128"/>
                          <a:ea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58432">
                <a:tc vMerge="1">
                  <a:txBody>
                    <a:bodyPr/>
                    <a:lstStyle/>
                    <a:p>
                      <a:endParaRPr kumimoji="1" lang="ja-JP" altLang="en-US" sz="1600" b="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endParaRPr kumimoji="1" lang="ja-JP" altLang="en-US" sz="16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12"/>
                  </a:ext>
                </a:extLst>
              </a:tr>
            </a:tbl>
          </a:graphicData>
        </a:graphic>
      </p:graphicFrame>
      <p:sp>
        <p:nvSpPr>
          <p:cNvPr id="8" name="正方形/長方形 7">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sp>
        <p:nvSpPr>
          <p:cNvPr id="9" name="テキスト ボックス 8"/>
          <p:cNvSpPr txBox="1"/>
          <p:nvPr/>
        </p:nvSpPr>
        <p:spPr>
          <a:xfrm>
            <a:off x="179512" y="6550223"/>
            <a:ext cx="7704856"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組合型自己託送をご希望の事業者さまは，当フォーマット作成前に一度弊社までご相談ください。</a:t>
            </a:r>
          </a:p>
        </p:txBody>
      </p:sp>
    </p:spTree>
    <p:extLst>
      <p:ext uri="{BB962C8B-B14F-4D97-AF65-F5344CB8AC3E}">
        <p14:creationId xmlns:p14="http://schemas.microsoft.com/office/powerpoint/2010/main" val="546599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87A52DD-E1E1-4D6B-9ADD-D82D8699C3D4}" type="slidenum">
              <a:rPr lang="ja-JP" altLang="en-US" sz="1600" smtClean="0">
                <a:latin typeface="Meiryo UI" panose="020B0604030504040204" pitchFamily="50" charset="-128"/>
                <a:ea typeface="Meiryo UI" panose="020B0604030504040204" pitchFamily="50" charset="-128"/>
              </a:rPr>
              <a:pPr/>
              <a:t>8</a:t>
            </a:fld>
            <a:endParaRPr lang="ja-JP" alt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1520" y="764704"/>
            <a:ext cx="8640960" cy="1200329"/>
          </a:xfrm>
          <a:prstGeom prst="rect">
            <a:avLst/>
          </a:prstGeom>
          <a:solidFill>
            <a:schemeClr val="bg1">
              <a:lumMod val="95000"/>
            </a:schemeClr>
          </a:solidFill>
          <a:ln>
            <a:noFill/>
          </a:ln>
        </p:spPr>
        <p:txBody>
          <a:bodyPr wrap="square" rtlCol="0">
            <a:spAutoFit/>
          </a:bodyPr>
          <a:lstStyle/>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自己託送に用いる発電設備が「自己または密接な関係」であるかを確認いたします。</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defRPr/>
            </a:pPr>
            <a:r>
              <a:rPr lang="ja-JP" altLang="en-US" dirty="0">
                <a:latin typeface="Meiryo UI" panose="020B0604030504040204" pitchFamily="50" charset="-128"/>
                <a:ea typeface="Meiryo UI" panose="020B0604030504040204" pitchFamily="50" charset="-128"/>
              </a:rPr>
              <a:t>新指針を適用する場合は，発電設備の所有，維持・運用について，様式の「自己託送に係る宣誓書」</a:t>
            </a:r>
            <a:r>
              <a:rPr lang="en-US" altLang="ja-JP" baseline="30000" dirty="0">
                <a:latin typeface="Meiryo UI" panose="020B0604030504040204" pitchFamily="50" charset="-128"/>
                <a:ea typeface="Meiryo UI" panose="020B0604030504040204" pitchFamily="50" charset="-128"/>
              </a:rPr>
              <a:t> ※</a:t>
            </a:r>
            <a:r>
              <a:rPr lang="ja-JP" altLang="en-US" dirty="0" err="1">
                <a:latin typeface="Meiryo UI" panose="020B0604030504040204" pitchFamily="50" charset="-128"/>
                <a:ea typeface="Meiryo UI" panose="020B0604030504040204" pitchFamily="50" charset="-128"/>
              </a:rPr>
              <a:t>にて宣</a:t>
            </a:r>
            <a:r>
              <a:rPr lang="ja-JP" altLang="en-US" dirty="0">
                <a:latin typeface="Meiryo UI" panose="020B0604030504040204" pitchFamily="50" charset="-128"/>
                <a:ea typeface="Meiryo UI" panose="020B0604030504040204" pitchFamily="50" charset="-128"/>
              </a:rPr>
              <a:t>誓書の内容であることをお申込み時に宣誓していただきます。</a:t>
            </a:r>
            <a:endParaRPr lang="en-US" altLang="ja-JP"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当該様式に関しては，適用する指針（旧指針・新指針）判定後，別途お送りいたします。</a:t>
            </a:r>
            <a:endParaRPr lang="en-US" altLang="ja-JP" sz="1600" dirty="0">
              <a:latin typeface="Meiryo UI" panose="020B0604030504040204" pitchFamily="50" charset="-128"/>
              <a:ea typeface="Meiryo UI" panose="020B0604030504040204" pitchFamily="50" charset="-128"/>
            </a:endParaRPr>
          </a:p>
        </p:txBody>
      </p:sp>
      <p:sp>
        <p:nvSpPr>
          <p:cNvPr id="10" name="テキスト プレースホルダ 2"/>
          <p:cNvSpPr txBox="1">
            <a:spLocks/>
          </p:cNvSpPr>
          <p:nvPr/>
        </p:nvSpPr>
        <p:spPr>
          <a:xfrm>
            <a:off x="251520" y="260648"/>
            <a:ext cx="7344816" cy="43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kumimoji="1" sz="18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latin typeface="Meiryo UI" panose="020B0604030504040204" pitchFamily="50" charset="-128"/>
                <a:ea typeface="Meiryo UI" panose="020B0604030504040204" pitchFamily="50" charset="-128"/>
              </a:rPr>
              <a:t>４－３．「契約の要件」確認（②自己または密接な関係）</a:t>
            </a:r>
          </a:p>
        </p:txBody>
      </p:sp>
      <p:sp>
        <p:nvSpPr>
          <p:cNvPr id="8" name="正方形/長方形 7">
            <a:extLst>
              <a:ext uri="{FF2B5EF4-FFF2-40B4-BE49-F238E27FC236}">
                <a16:creationId xmlns:a16="http://schemas.microsoft.com/office/drawing/2014/main" id="{289323FE-1822-4B5C-A2F2-0F439A8E21CC}"/>
              </a:ext>
            </a:extLst>
          </p:cNvPr>
          <p:cNvSpPr/>
          <p:nvPr/>
        </p:nvSpPr>
        <p:spPr>
          <a:xfrm>
            <a:off x="6516216" y="116632"/>
            <a:ext cx="1872208" cy="536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経済産業省</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指針要件</a:t>
            </a:r>
          </a:p>
        </p:txBody>
      </p:sp>
      <p:graphicFrame>
        <p:nvGraphicFramePr>
          <p:cNvPr id="11" name="表 10"/>
          <p:cNvGraphicFramePr>
            <a:graphicFrameLocks noGrp="1"/>
          </p:cNvGraphicFramePr>
          <p:nvPr>
            <p:extLst/>
          </p:nvPr>
        </p:nvGraphicFramePr>
        <p:xfrm>
          <a:off x="539552" y="2311850"/>
          <a:ext cx="8064896" cy="730880"/>
        </p:xfrm>
        <a:graphic>
          <a:graphicData uri="http://schemas.openxmlformats.org/drawingml/2006/table">
            <a:tbl>
              <a:tblPr firstRow="1" bandRow="1">
                <a:tableStyleId>{5C22544A-7EE6-4342-B048-85BDC9FD1C3A}</a:tableStyleId>
              </a:tblPr>
              <a:tblGrid>
                <a:gridCol w="7128792">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tblGrid>
              <a:tr h="360040">
                <a:tc gridSpan="2">
                  <a:txBody>
                    <a:bodyPr/>
                    <a:lstStyle/>
                    <a:p>
                      <a:r>
                        <a:rPr kumimoji="1" lang="ja-JP" altLang="en-US" sz="1600" b="0" dirty="0">
                          <a:latin typeface="Meiryo UI" panose="020B0604030504040204" pitchFamily="50" charset="-128"/>
                          <a:ea typeface="Meiryo UI" panose="020B0604030504040204" pitchFamily="50" charset="-128"/>
                        </a:rPr>
                        <a:t>以下，「自己託送に係る宣誓書」を作成のうえ弊社へご提出ください。</a:t>
                      </a:r>
                      <a:endParaRPr kumimoji="1" lang="en-US" altLang="ja-JP" sz="16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ご提出いただける場合は，右記に「○」を付してください。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0" dirty="0">
                          <a:solidFill>
                            <a:schemeClr val="bg1">
                              <a:lumMod val="50000"/>
                            </a:schemeClr>
                          </a:solidFill>
                          <a:latin typeface="Meiryo UI" panose="020B0604030504040204" pitchFamily="50" charset="-128"/>
                          <a:ea typeface="Meiryo UI" panose="020B0604030504040204" pitchFamily="50" charset="-128"/>
                        </a:rPr>
                        <a:t>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a:extLst>
              <a:ext uri="{FF2B5EF4-FFF2-40B4-BE49-F238E27FC236}">
                <a16:creationId xmlns:a16="http://schemas.microsoft.com/office/drawing/2014/main" id="{371038E9-CFD2-4222-86CE-EEF426A4CB22}"/>
              </a:ext>
            </a:extLst>
          </p:cNvPr>
          <p:cNvSpPr/>
          <p:nvPr/>
        </p:nvSpPr>
        <p:spPr>
          <a:xfrm>
            <a:off x="467544" y="3554575"/>
            <a:ext cx="3038011"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弊社所定様式「自己託送に係る宣誓書」抜粋</a:t>
            </a:r>
          </a:p>
        </p:txBody>
      </p:sp>
      <p:sp>
        <p:nvSpPr>
          <p:cNvPr id="19" name="正方形/長方形 18">
            <a:extLst>
              <a:ext uri="{FF2B5EF4-FFF2-40B4-BE49-F238E27FC236}">
                <a16:creationId xmlns:a16="http://schemas.microsoft.com/office/drawing/2014/main" id="{3A6B05C6-ACB5-41E7-A569-DE7CBCDDC0FF}"/>
              </a:ext>
            </a:extLst>
          </p:cNvPr>
          <p:cNvSpPr/>
          <p:nvPr/>
        </p:nvSpPr>
        <p:spPr bwMode="auto">
          <a:xfrm>
            <a:off x="467544" y="3861048"/>
            <a:ext cx="8424520" cy="1872301"/>
          </a:xfrm>
          <a:prstGeom prst="rect">
            <a:avLst/>
          </a:prstGeom>
          <a:no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a:ln>
                <a:noFill/>
              </a:ln>
              <a:solidFill>
                <a:schemeClr val="tx1"/>
              </a:solidFill>
              <a:effectLst/>
              <a:latin typeface="Times New Roman" panose="02020603050405020304" pitchFamily="18" charset="0"/>
              <a:ea typeface="ＭＳ ゴシック" panose="020B0609070205080204" pitchFamily="49" charset="-128"/>
            </a:endParaRPr>
          </a:p>
        </p:txBody>
      </p:sp>
      <p:sp>
        <p:nvSpPr>
          <p:cNvPr id="21" name="正方形/長方形 20">
            <a:extLst>
              <a:ext uri="{FF2B5EF4-FFF2-40B4-BE49-F238E27FC236}">
                <a16:creationId xmlns:a16="http://schemas.microsoft.com/office/drawing/2014/main" id="{C4C58D37-EC71-4384-89E5-B9CDC2972DF2}"/>
              </a:ext>
            </a:extLst>
          </p:cNvPr>
          <p:cNvSpPr/>
          <p:nvPr/>
        </p:nvSpPr>
        <p:spPr bwMode="auto">
          <a:xfrm>
            <a:off x="467544" y="3284984"/>
            <a:ext cx="1728192" cy="288032"/>
          </a:xfrm>
          <a:prstGeom prst="rect">
            <a:avLst/>
          </a:prstGeom>
          <a:solidFill>
            <a:srgbClr val="0070C0"/>
          </a:solidFill>
          <a:ln w="381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新指針適用分のみ</a:t>
            </a:r>
          </a:p>
        </p:txBody>
      </p:sp>
      <p:pic>
        <p:nvPicPr>
          <p:cNvPr id="22" name="図 21">
            <a:extLst>
              <a:ext uri="{FF2B5EF4-FFF2-40B4-BE49-F238E27FC236}">
                <a16:creationId xmlns:a16="http://schemas.microsoft.com/office/drawing/2014/main" id="{1D060448-F90E-41D9-82A9-A821AF6FB6CC}"/>
              </a:ext>
            </a:extLst>
          </p:cNvPr>
          <p:cNvPicPr>
            <a:picLocks noChangeAspect="1"/>
          </p:cNvPicPr>
          <p:nvPr/>
        </p:nvPicPr>
        <p:blipFill>
          <a:blip r:embed="rId2"/>
          <a:stretch>
            <a:fillRect/>
          </a:stretch>
        </p:blipFill>
        <p:spPr>
          <a:xfrm>
            <a:off x="4569856" y="3934914"/>
            <a:ext cx="4189263" cy="1730847"/>
          </a:xfrm>
          <a:prstGeom prst="rect">
            <a:avLst/>
          </a:prstGeom>
        </p:spPr>
      </p:pic>
      <p:pic>
        <p:nvPicPr>
          <p:cNvPr id="23" name="図 22">
            <a:extLst>
              <a:ext uri="{FF2B5EF4-FFF2-40B4-BE49-F238E27FC236}">
                <a16:creationId xmlns:a16="http://schemas.microsoft.com/office/drawing/2014/main" id="{02656126-9105-4A0E-8B6B-64B10F9D78ED}"/>
              </a:ext>
            </a:extLst>
          </p:cNvPr>
          <p:cNvPicPr>
            <a:picLocks noChangeAspect="1"/>
          </p:cNvPicPr>
          <p:nvPr/>
        </p:nvPicPr>
        <p:blipFill>
          <a:blip r:embed="rId3"/>
          <a:stretch>
            <a:fillRect/>
          </a:stretch>
        </p:blipFill>
        <p:spPr>
          <a:xfrm>
            <a:off x="539552" y="3996117"/>
            <a:ext cx="4030304" cy="981473"/>
          </a:xfrm>
          <a:prstGeom prst="rect">
            <a:avLst/>
          </a:prstGeom>
        </p:spPr>
      </p:pic>
    </p:spTree>
    <p:extLst>
      <p:ext uri="{BB962C8B-B14F-4D97-AF65-F5344CB8AC3E}">
        <p14:creationId xmlns:p14="http://schemas.microsoft.com/office/powerpoint/2010/main" val="1608927490"/>
      </p:ext>
    </p:extLst>
  </p:cSld>
  <p:clrMapOvr>
    <a:masterClrMapping/>
  </p:clrMapOvr>
</p:sld>
</file>

<file path=ppt/theme/theme1.xml><?xml version="1.0" encoding="utf-8"?>
<a:theme xmlns:a="http://schemas.openxmlformats.org/drawingml/2006/main" name="TEPCO_PG_powerpoint-temp_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kumimoji="1" dirty="0">
            <a:latin typeface="メイリオ" panose="020B0604030504040204" pitchFamily="50" charset="-128"/>
            <a:ea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TEPCO_PG_powerpoint-temp_04</Template>
  <TotalTime>0</TotalTime>
  <Words>4384</Words>
  <Application>Microsoft Office PowerPoint</Application>
  <PresentationFormat>画面に合わせる (4:3)</PresentationFormat>
  <Paragraphs>408</Paragraphs>
  <Slides>20</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Meiryo UI</vt:lpstr>
      <vt:lpstr>ＭＳ Ｐゴシック</vt:lpstr>
      <vt:lpstr>ＭＳ ゴシック</vt:lpstr>
      <vt:lpstr>メイリオ</vt:lpstr>
      <vt:lpstr>Arial</vt:lpstr>
      <vt:lpstr>Calibri</vt:lpstr>
      <vt:lpstr>Times New Roman</vt:lpstr>
      <vt:lpstr>Wingdings</vt:lpstr>
      <vt:lpstr>TEPCO_PG_powerpoint-temp_04</vt:lpstr>
      <vt:lpstr>自己託送開始に向けた事前確認事項について （契約の要件等確認フォーマット）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2022-08-17T23:51:17Z</dcterms:created>
  <dcterms:modified xsi:type="dcterms:W3CDTF">2025-03-06T06:22:50Z</dcterms:modified>
</cp:coreProperties>
</file>